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handoutMasterIdLst>
    <p:handoutMasterId r:id="rId29"/>
  </p:handoutMasterIdLst>
  <p:sldIdLst>
    <p:sldId id="256" r:id="rId2"/>
    <p:sldId id="259" r:id="rId3"/>
    <p:sldId id="325" r:id="rId4"/>
    <p:sldId id="328" r:id="rId5"/>
    <p:sldId id="329" r:id="rId6"/>
    <p:sldId id="330" r:id="rId7"/>
    <p:sldId id="331" r:id="rId8"/>
    <p:sldId id="332" r:id="rId9"/>
    <p:sldId id="326" r:id="rId10"/>
    <p:sldId id="293" r:id="rId11"/>
    <p:sldId id="319" r:id="rId12"/>
    <p:sldId id="274" r:id="rId13"/>
    <p:sldId id="333" r:id="rId14"/>
    <p:sldId id="321" r:id="rId15"/>
    <p:sldId id="322" r:id="rId16"/>
    <p:sldId id="323" r:id="rId17"/>
    <p:sldId id="336" r:id="rId18"/>
    <p:sldId id="324" r:id="rId19"/>
    <p:sldId id="312" r:id="rId20"/>
    <p:sldId id="327" r:id="rId21"/>
    <p:sldId id="301" r:id="rId22"/>
    <p:sldId id="297" r:id="rId23"/>
    <p:sldId id="261" r:id="rId24"/>
    <p:sldId id="337" r:id="rId25"/>
    <p:sldId id="291" r:id="rId26"/>
    <p:sldId id="268" r:id="rId27"/>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3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434" autoAdjust="0"/>
  </p:normalViewPr>
  <p:slideViewPr>
    <p:cSldViewPr snapToGrid="0" showGuides="1">
      <p:cViewPr varScale="1">
        <p:scale>
          <a:sx n="98" d="100"/>
          <a:sy n="98" d="100"/>
        </p:scale>
        <p:origin x="600" y="84"/>
      </p:cViewPr>
      <p:guideLst>
        <p:guide orient="horz" pos="1620"/>
        <p:guide pos="2880"/>
      </p:guideLst>
    </p:cSldViewPr>
  </p:slideViewPr>
  <p:notesTextViewPr>
    <p:cViewPr>
      <p:scale>
        <a:sx n="1" d="1"/>
        <a:sy n="1" d="1"/>
      </p:scale>
      <p:origin x="0" y="0"/>
    </p:cViewPr>
  </p:notesTextViewPr>
  <p:notesViewPr>
    <p:cSldViewPr snapToGrid="0" showGuides="1">
      <p:cViewPr varScale="1">
        <p:scale>
          <a:sx n="54" d="100"/>
          <a:sy n="54" d="100"/>
        </p:scale>
        <p:origin x="2820"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3B9D668-99ED-49CF-831F-A840C6D76BAE}" type="datetimeFigureOut">
              <a:rPr lang="en-US" smtClean="0"/>
              <a:pPr/>
              <a:t>7/30/2015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A292529-66D3-43A7-9086-539AA4A35910}" type="slidenum">
              <a:rPr lang="en-US" smtClean="0"/>
              <a:pPr/>
              <a:t>‹#›</a:t>
            </a:fld>
            <a:endParaRPr lang="en-US"/>
          </a:p>
        </p:txBody>
      </p:sp>
    </p:spTree>
    <p:extLst>
      <p:ext uri="{BB962C8B-B14F-4D97-AF65-F5344CB8AC3E}">
        <p14:creationId xmlns:p14="http://schemas.microsoft.com/office/powerpoint/2010/main" val="2956762995"/>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24.jpeg>
</file>

<file path=ppt/media/image25.png>
</file>

<file path=ppt/media/image26.png>
</file>

<file path=ppt/media/image27.jpeg>
</file>

<file path=ppt/media/image28.png>
</file>

<file path=ppt/media/image29.png>
</file>

<file path=ppt/media/image3.jpe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gif>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D4A736-C162-4D71-AF44-405F76366576}" type="datetimeFigureOut">
              <a:rPr lang="en-US" smtClean="0"/>
              <a:pPr/>
              <a:t>7/30/2015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297AD8-F30C-4F9C-820E-149D077B2CA4}" type="slidenum">
              <a:rPr lang="en-US" smtClean="0"/>
              <a:pPr/>
              <a:t>‹#›</a:t>
            </a:fld>
            <a:endParaRPr lang="en-US"/>
          </a:p>
        </p:txBody>
      </p:sp>
    </p:spTree>
    <p:extLst>
      <p:ext uri="{BB962C8B-B14F-4D97-AF65-F5344CB8AC3E}">
        <p14:creationId xmlns:p14="http://schemas.microsoft.com/office/powerpoint/2010/main" val="2672025091"/>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3.jpeg"/></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urse Title ">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3"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10"/>
          <p:cNvSpPr txBox="1"/>
          <p:nvPr userDrawn="1"/>
        </p:nvSpPr>
        <p:spPr>
          <a:xfrm>
            <a:off x="5137985" y="4764109"/>
            <a:ext cx="39084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r">
              <a:defRPr/>
            </a:pPr>
            <a:r>
              <a:rPr lang="en-IN" sz="1200" dirty="0" smtClean="0">
                <a:solidFill>
                  <a:schemeClr val="bg1"/>
                </a:solidFill>
                <a:latin typeface="Tahoma" panose="020B0604030504040204" pitchFamily="34" charset="0"/>
                <a:ea typeface="Tahoma" panose="020B0604030504040204" pitchFamily="34" charset="0"/>
                <a:cs typeface="Tahoma" panose="020B0604030504040204" pitchFamily="34" charset="0"/>
              </a:rPr>
              <a:t>www.edureka.co/angular-js</a:t>
            </a:r>
          </a:p>
        </p:txBody>
      </p:sp>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307575" y="-6432"/>
            <a:ext cx="2634018" cy="2634018"/>
          </a:xfrm>
          <a:prstGeom prst="rect">
            <a:avLst/>
          </a:prstGeom>
        </p:spPr>
      </p:pic>
    </p:spTree>
    <p:extLst>
      <p:ext uri="{BB962C8B-B14F-4D97-AF65-F5344CB8AC3E}">
        <p14:creationId xmlns:p14="http://schemas.microsoft.com/office/powerpoint/2010/main" val="18495268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nA">
    <p:spTree>
      <p:nvGrpSpPr>
        <p:cNvPr id="1" name=""/>
        <p:cNvGrpSpPr/>
        <p:nvPr/>
      </p:nvGrpSpPr>
      <p:grpSpPr>
        <a:xfrm>
          <a:off x="0" y="0"/>
          <a:ext cx="0" cy="0"/>
          <a:chOff x="0" y="0"/>
          <a:chExt cx="0" cy="0"/>
        </a:xfrm>
      </p:grpSpPr>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pic>
        <p:nvPicPr>
          <p:cNvPr id="5" name="Picture 4"/>
          <p:cNvPicPr>
            <a:picLocks noChangeAspect="1"/>
          </p:cNvPicPr>
          <p:nvPr userDrawn="1"/>
        </p:nvPicPr>
        <p:blipFill rotWithShape="1">
          <a:blip r:embed="rId2" cstate="print">
            <a:duotone>
              <a:schemeClr val="accent4">
                <a:shade val="45000"/>
                <a:satMod val="135000"/>
              </a:schemeClr>
              <a:prstClr val="white"/>
            </a:duotone>
            <a:extLst>
              <a:ext uri="{28A0092B-C50C-407E-A947-70E740481C1C}">
                <a14:useLocalDpi xmlns:a14="http://schemas.microsoft.com/office/drawing/2010/main" val="0"/>
              </a:ext>
            </a:extLst>
          </a:blip>
          <a:srcRect l="6048" t="12250" r="7770" b="10751"/>
          <a:stretch/>
        </p:blipFill>
        <p:spPr>
          <a:xfrm>
            <a:off x="2133353" y="1131590"/>
            <a:ext cx="4752528" cy="3668619"/>
          </a:xfrm>
          <a:prstGeom prst="rect">
            <a:avLst/>
          </a:prstGeom>
        </p:spPr>
      </p:pic>
      <p:sp>
        <p:nvSpPr>
          <p:cNvPr id="6" name="Rectangle 5"/>
          <p:cNvSpPr/>
          <p:nvPr userDrawn="1"/>
        </p:nvSpPr>
        <p:spPr>
          <a:xfrm>
            <a:off x="3282613" y="761226"/>
            <a:ext cx="2165978" cy="477054"/>
          </a:xfrm>
          <a:prstGeom prst="rect">
            <a:avLst/>
          </a:prstGeom>
        </p:spPr>
        <p:txBody>
          <a:bodyPr wrap="none">
            <a:spAutoFit/>
          </a:bodyPr>
          <a:lstStyle/>
          <a:p>
            <a:pPr defTabSz="685766"/>
            <a:r>
              <a:rPr lang="en-IN" sz="2500" b="1" dirty="0">
                <a:solidFill>
                  <a:srgbClr val="002060"/>
                </a:solidFill>
                <a:latin typeface="Castellar" pitchFamily="18" charset="0"/>
              </a:rPr>
              <a:t>Questions</a:t>
            </a:r>
          </a:p>
        </p:txBody>
      </p:sp>
      <p:pic>
        <p:nvPicPr>
          <p:cNvPr id="7"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5196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rvey">
    <p:spTree>
      <p:nvGrpSpPr>
        <p:cNvPr id="1" name=""/>
        <p:cNvGrpSpPr/>
        <p:nvPr/>
      </p:nvGrpSpPr>
      <p:grpSpPr>
        <a:xfrm>
          <a:off x="0" y="0"/>
          <a:ext cx="0" cy="0"/>
          <a:chOff x="0" y="0"/>
          <a:chExt cx="0" cy="0"/>
        </a:xfrm>
      </p:grpSpPr>
      <p:sp>
        <p:nvSpPr>
          <p:cNvPr id="5" name="Rectangle 4"/>
          <p:cNvSpPr/>
          <p:nvPr userDrawn="1"/>
        </p:nvSpPr>
        <p:spPr>
          <a:xfrm>
            <a:off x="533400" y="819150"/>
            <a:ext cx="8305800" cy="954107"/>
          </a:xfrm>
          <a:prstGeom prst="rect">
            <a:avLst/>
          </a:prstGeom>
        </p:spPr>
        <p:txBody>
          <a:bodyPr wrap="square">
            <a:spAutoFit/>
          </a:bodyPr>
          <a:lstStyle/>
          <a:p>
            <a:r>
              <a:rPr lang="en-IN" sz="1400" dirty="0" smtClean="0">
                <a:solidFill>
                  <a:srgbClr val="262626"/>
                </a:solidFill>
                <a:latin typeface="Tahoma" pitchFamily="34" charset="0"/>
                <a:ea typeface="Tahoma" pitchFamily="34" charset="0"/>
                <a:cs typeface="Tahoma" pitchFamily="34" charset="0"/>
              </a:rPr>
              <a:t>Your feedback is important to us, be it a compliment, a suggestion or a complaint. It helps us to make the course better!</a:t>
            </a:r>
            <a:br>
              <a:rPr lang="en-IN" sz="1400" dirty="0" smtClean="0">
                <a:solidFill>
                  <a:srgbClr val="262626"/>
                </a:solidFill>
                <a:latin typeface="Tahoma" pitchFamily="34" charset="0"/>
                <a:ea typeface="Tahoma" pitchFamily="34" charset="0"/>
                <a:cs typeface="Tahoma" pitchFamily="34" charset="0"/>
              </a:rPr>
            </a:br>
            <a:r>
              <a:rPr lang="en-IN" sz="1400" dirty="0" smtClean="0">
                <a:solidFill>
                  <a:srgbClr val="262626"/>
                </a:solidFill>
                <a:latin typeface="Tahoma" pitchFamily="34" charset="0"/>
                <a:ea typeface="Tahoma" pitchFamily="34" charset="0"/>
                <a:cs typeface="Tahoma" pitchFamily="34" charset="0"/>
              </a:rPr>
              <a:t/>
            </a:r>
            <a:br>
              <a:rPr lang="en-IN" sz="1400" dirty="0" smtClean="0">
                <a:solidFill>
                  <a:srgbClr val="262626"/>
                </a:solidFill>
                <a:latin typeface="Tahoma" pitchFamily="34" charset="0"/>
                <a:ea typeface="Tahoma" pitchFamily="34" charset="0"/>
                <a:cs typeface="Tahoma" pitchFamily="34" charset="0"/>
              </a:rPr>
            </a:br>
            <a:r>
              <a:rPr lang="en-IN" sz="1400" dirty="0" smtClean="0">
                <a:solidFill>
                  <a:srgbClr val="262626"/>
                </a:solidFill>
                <a:latin typeface="Tahoma" pitchFamily="34" charset="0"/>
                <a:ea typeface="Tahoma" pitchFamily="34" charset="0"/>
                <a:cs typeface="Tahoma" pitchFamily="34" charset="0"/>
              </a:rPr>
              <a:t>Please spare few minutes to take the survey after the webinar. </a:t>
            </a:r>
          </a:p>
        </p:txBody>
      </p:sp>
      <p:sp>
        <p:nvSpPr>
          <p:cNvPr id="2" name="Title 1"/>
          <p:cNvSpPr>
            <a:spLocks noGrp="1"/>
          </p:cNvSpPr>
          <p:nvPr>
            <p:ph type="title"/>
          </p:nvPr>
        </p:nvSpPr>
        <p:spPr/>
        <p:txBody>
          <a:bodyPr/>
          <a:lstStyle/>
          <a:p>
            <a:r>
              <a:rPr lang="en-US" smtClean="0"/>
              <a:t>Click to edit Master title style</a:t>
            </a:r>
            <a:endParaRPr lang="en-US"/>
          </a:p>
        </p:txBody>
      </p:sp>
      <p:pic>
        <p:nvPicPr>
          <p:cNvPr id="4" name="Picture 7" descr="edureka logol.jpg"/>
          <p:cNvPicPr>
            <a:picLocks noChangeAspect="1"/>
          </p:cNvPicPr>
          <p:nvPr userDrawn="1"/>
        </p:nvPicPr>
        <p:blipFill>
          <a:blip r:embed="rId2"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32957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urve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4" name="Picture 7" descr="edureka logol.jpg"/>
          <p:cNvPicPr>
            <a:picLocks noChangeAspect="1"/>
          </p:cNvPicPr>
          <p:nvPr userDrawn="1"/>
        </p:nvPicPr>
        <p:blipFill>
          <a:blip r:embed="rId2"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 descr="E:\Pradeepa N_2014\Gra_Stocke\Annie\Annie_2.png"/>
          <p:cNvPicPr>
            <a:picLocks noChangeAspect="1" noChangeArrowheads="1"/>
          </p:cNvPicPr>
          <p:nvPr userDrawn="1"/>
        </p:nvPicPr>
        <p:blipFill>
          <a:blip r:embed="rId3" cstate="print"/>
          <a:srcRect/>
          <a:stretch>
            <a:fillRect/>
          </a:stretch>
        </p:blipFill>
        <p:spPr bwMode="auto">
          <a:xfrm>
            <a:off x="1503518" y="1063042"/>
            <a:ext cx="1779354" cy="3811051"/>
          </a:xfrm>
          <a:prstGeom prst="rect">
            <a:avLst/>
          </a:prstGeom>
          <a:noFill/>
        </p:spPr>
      </p:pic>
      <p:sp>
        <p:nvSpPr>
          <p:cNvPr id="7" name="TextBox 6"/>
          <p:cNvSpPr txBox="1"/>
          <p:nvPr userDrawn="1"/>
        </p:nvSpPr>
        <p:spPr>
          <a:xfrm>
            <a:off x="3997116" y="843185"/>
            <a:ext cx="2091224" cy="1200329"/>
          </a:xfrm>
          <a:prstGeom prst="rect">
            <a:avLst/>
          </a:prstGeom>
          <a:noFill/>
        </p:spPr>
        <p:txBody>
          <a:bodyPr wrap="square" rtlCol="0">
            <a:spAutoFit/>
          </a:bodyPr>
          <a:lstStyle/>
          <a:p>
            <a:pPr algn="ctr"/>
            <a:r>
              <a:rPr lang="en-IN" sz="1200" dirty="0">
                <a:solidFill>
                  <a:srgbClr val="262626"/>
                </a:solidFill>
                <a:latin typeface="Tahoma" pitchFamily="34" charset="0"/>
                <a:ea typeface="Tahoma" pitchFamily="34" charset="0"/>
                <a:cs typeface="Tahoma" pitchFamily="34" charset="0"/>
              </a:rPr>
              <a:t>Hello There!!</a:t>
            </a:r>
          </a:p>
          <a:p>
            <a:pPr algn="ctr"/>
            <a:r>
              <a:rPr lang="en-IN" sz="1200" dirty="0">
                <a:solidFill>
                  <a:srgbClr val="262626"/>
                </a:solidFill>
                <a:latin typeface="Tahoma" pitchFamily="34" charset="0"/>
                <a:ea typeface="Tahoma" pitchFamily="34" charset="0"/>
                <a:cs typeface="Tahoma" pitchFamily="34" charset="0"/>
              </a:rPr>
              <a:t>My name is Annie. </a:t>
            </a:r>
            <a:br>
              <a:rPr lang="en-IN" sz="1200" dirty="0">
                <a:solidFill>
                  <a:srgbClr val="262626"/>
                </a:solidFill>
                <a:latin typeface="Tahoma" pitchFamily="34" charset="0"/>
                <a:ea typeface="Tahoma" pitchFamily="34" charset="0"/>
                <a:cs typeface="Tahoma" pitchFamily="34" charset="0"/>
              </a:rPr>
            </a:br>
            <a:r>
              <a:rPr lang="en-IN" sz="1200" dirty="0">
                <a:solidFill>
                  <a:srgbClr val="262626"/>
                </a:solidFill>
                <a:latin typeface="Tahoma" pitchFamily="34" charset="0"/>
                <a:ea typeface="Tahoma" pitchFamily="34" charset="0"/>
                <a:cs typeface="Tahoma" pitchFamily="34" charset="0"/>
              </a:rPr>
              <a:t>I love quizzes and</a:t>
            </a:r>
          </a:p>
          <a:p>
            <a:pPr algn="ctr"/>
            <a:r>
              <a:rPr lang="en-IN" sz="1200" dirty="0">
                <a:solidFill>
                  <a:srgbClr val="262626"/>
                </a:solidFill>
                <a:latin typeface="Tahoma" pitchFamily="34" charset="0"/>
                <a:ea typeface="Tahoma" pitchFamily="34" charset="0"/>
                <a:cs typeface="Tahoma" pitchFamily="34" charset="0"/>
              </a:rPr>
              <a:t>puzzles and I am here to make you guys think and answer my questions.</a:t>
            </a:r>
          </a:p>
        </p:txBody>
      </p:sp>
      <p:sp>
        <p:nvSpPr>
          <p:cNvPr id="8" name="Oval Callout 7"/>
          <p:cNvSpPr/>
          <p:nvPr userDrawn="1"/>
        </p:nvSpPr>
        <p:spPr>
          <a:xfrm>
            <a:off x="3892021" y="765256"/>
            <a:ext cx="2301413" cy="1520575"/>
          </a:xfrm>
          <a:prstGeom prst="wedgeEllipseCallout">
            <a:avLst>
              <a:gd name="adj1" fmla="val -66422"/>
              <a:gd name="adj2" fmla="val 5292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Tree>
    <p:extLst>
      <p:ext uri="{BB962C8B-B14F-4D97-AF65-F5344CB8AC3E}">
        <p14:creationId xmlns:p14="http://schemas.microsoft.com/office/powerpoint/2010/main" val="35811161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urve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4" name="Picture 7" descr="edureka logol.jpg"/>
          <p:cNvPicPr>
            <a:picLocks noChangeAspect="1"/>
          </p:cNvPicPr>
          <p:nvPr userDrawn="1"/>
        </p:nvPicPr>
        <p:blipFill>
          <a:blip r:embed="rId2"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 descr="E:\Pradeepa N_2014\Gra_Stocke\Annie\Annie_2.png"/>
          <p:cNvPicPr>
            <a:picLocks noChangeAspect="1" noChangeArrowheads="1"/>
          </p:cNvPicPr>
          <p:nvPr userDrawn="1"/>
        </p:nvPicPr>
        <p:blipFill>
          <a:blip r:embed="rId3" cstate="print"/>
          <a:srcRect/>
          <a:stretch>
            <a:fillRect/>
          </a:stretch>
        </p:blipFill>
        <p:spPr bwMode="auto">
          <a:xfrm>
            <a:off x="1503518" y="1063042"/>
            <a:ext cx="1779354" cy="3811051"/>
          </a:xfrm>
          <a:prstGeom prst="rect">
            <a:avLst/>
          </a:prstGeom>
          <a:noFill/>
        </p:spPr>
      </p:pic>
    </p:spTree>
    <p:extLst>
      <p:ext uri="{BB962C8B-B14F-4D97-AF65-F5344CB8AC3E}">
        <p14:creationId xmlns:p14="http://schemas.microsoft.com/office/powerpoint/2010/main" val="20534435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ank you ">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 y="-1"/>
            <a:ext cx="9144001" cy="5147673"/>
          </a:xfrm>
          <a:prstGeom prst="rect">
            <a:avLst/>
          </a:prstGeom>
        </p:spPr>
      </p:pic>
      <p:pic>
        <p:nvPicPr>
          <p:cNvPr id="4"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846684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Optional">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71270" y="838723"/>
            <a:ext cx="3703320" cy="552212"/>
          </a:xfrm>
          <a:prstGeom prst="rect">
            <a:avLst/>
          </a:prstGeo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71270" y="1390935"/>
            <a:ext cx="3703320" cy="2533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311750" y="838723"/>
            <a:ext cx="3703320" cy="552212"/>
          </a:xfrm>
          <a:prstGeom prst="rect">
            <a:avLst/>
          </a:prstGeo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311750" y="1390935"/>
            <a:ext cx="3703320" cy="2533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pic>
        <p:nvPicPr>
          <p:cNvPr id="7" name="Picture 7" descr="edureka logol.jpg"/>
          <p:cNvPicPr>
            <a:picLocks noChangeAspect="1"/>
          </p:cNvPicPr>
          <p:nvPr userDrawn="1"/>
        </p:nvPicPr>
        <p:blipFill>
          <a:blip r:embed="rId2"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67630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Optional 1">
    <p:spTree>
      <p:nvGrpSpPr>
        <p:cNvPr id="1" name=""/>
        <p:cNvGrpSpPr/>
        <p:nvPr/>
      </p:nvGrpSpPr>
      <p:grpSpPr>
        <a:xfrm>
          <a:off x="0" y="0"/>
          <a:ext cx="0" cy="0"/>
          <a:chOff x="0" y="0"/>
          <a:chExt cx="0" cy="0"/>
        </a:xfrm>
      </p:grpSpPr>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sp>
        <p:nvSpPr>
          <p:cNvPr id="4" name="Picture Placeholder 3"/>
          <p:cNvSpPr>
            <a:spLocks noGrp="1"/>
          </p:cNvSpPr>
          <p:nvPr>
            <p:ph type="pic" sz="quarter" idx="10"/>
          </p:nvPr>
        </p:nvSpPr>
        <p:spPr>
          <a:xfrm>
            <a:off x="4572001" y="1355759"/>
            <a:ext cx="3929586" cy="2382227"/>
          </a:xfrm>
          <a:prstGeom prst="rect">
            <a:avLst/>
          </a:prstGeom>
        </p:spPr>
        <p:txBody>
          <a:bodyPr/>
          <a:lstStyle/>
          <a:p>
            <a:r>
              <a:rPr lang="en-US" smtClean="0"/>
              <a:t>Click icon to add picture</a:t>
            </a:r>
            <a:endParaRPr lang="en-US"/>
          </a:p>
        </p:txBody>
      </p:sp>
      <p:sp>
        <p:nvSpPr>
          <p:cNvPr id="6" name="Text Placeholder 5"/>
          <p:cNvSpPr>
            <a:spLocks noGrp="1"/>
          </p:cNvSpPr>
          <p:nvPr>
            <p:ph type="body" sz="quarter" idx="11"/>
          </p:nvPr>
        </p:nvSpPr>
        <p:spPr>
          <a:xfrm>
            <a:off x="467139" y="832639"/>
            <a:ext cx="3943350" cy="376396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5" name="Picture 7" descr="edureka logol.jpg"/>
          <p:cNvPicPr>
            <a:picLocks noChangeAspect="1"/>
          </p:cNvPicPr>
          <p:nvPr userDrawn="1"/>
        </p:nvPicPr>
        <p:blipFill>
          <a:blip r:embed="rId2"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45230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7_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Rectangle 7"/>
          <p:cNvSpPr/>
          <p:nvPr userDrawn="1"/>
        </p:nvSpPr>
        <p:spPr>
          <a:xfrm>
            <a:off x="0" y="598488"/>
            <a:ext cx="466725" cy="8255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66" eaLnBrk="1" fontAlgn="auto" hangingPunct="1">
              <a:spcBef>
                <a:spcPts val="0"/>
              </a:spcBef>
              <a:spcAft>
                <a:spcPts val="0"/>
              </a:spcAft>
              <a:defRPr/>
            </a:pPr>
            <a:endParaRPr lang="en-US" sz="1800" dirty="0">
              <a:solidFill>
                <a:prstClr val="white"/>
              </a:solidFill>
            </a:endParaRPr>
          </a:p>
        </p:txBody>
      </p:sp>
      <p:pic>
        <p:nvPicPr>
          <p:cNvPr id="3"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10"/>
          <p:cNvSpPr txBox="1"/>
          <p:nvPr userDrawn="1"/>
        </p:nvSpPr>
        <p:spPr>
          <a:xfrm>
            <a:off x="34925" y="4795838"/>
            <a:ext cx="1441450" cy="276225"/>
          </a:xfrm>
          <a:prstGeom prst="rect">
            <a:avLst/>
          </a:prstGeom>
          <a:noFill/>
        </p:spPr>
        <p:txBody>
          <a:bodyPr>
            <a:spAutoFit/>
          </a:bodyPr>
          <a:lstStyle>
            <a:lvl1pPr defTabSz="684213">
              <a:defRPr sz="1300">
                <a:solidFill>
                  <a:schemeClr val="tx1"/>
                </a:solidFill>
                <a:latin typeface="Arial" panose="020B0604020202020204" pitchFamily="34" charset="0"/>
                <a:cs typeface="Arial" panose="020B0604020202020204" pitchFamily="34" charset="0"/>
              </a:defRPr>
            </a:lvl1pPr>
            <a:lvl2pPr marL="742950" indent="-285750" defTabSz="684213">
              <a:defRPr sz="1300">
                <a:solidFill>
                  <a:schemeClr val="tx1"/>
                </a:solidFill>
                <a:latin typeface="Arial" panose="020B0604020202020204" pitchFamily="34" charset="0"/>
                <a:cs typeface="Arial" panose="020B0604020202020204" pitchFamily="34" charset="0"/>
              </a:defRPr>
            </a:lvl2pPr>
            <a:lvl3pPr marL="1143000" indent="-228600" defTabSz="684213">
              <a:defRPr sz="1300">
                <a:solidFill>
                  <a:schemeClr val="tx1"/>
                </a:solidFill>
                <a:latin typeface="Arial" panose="020B0604020202020204" pitchFamily="34" charset="0"/>
                <a:cs typeface="Arial" panose="020B0604020202020204" pitchFamily="34" charset="0"/>
              </a:defRPr>
            </a:lvl3pPr>
            <a:lvl4pPr marL="1600200" indent="-228600" defTabSz="684213">
              <a:defRPr sz="1300">
                <a:solidFill>
                  <a:schemeClr val="tx1"/>
                </a:solidFill>
                <a:latin typeface="Arial" panose="020B0604020202020204" pitchFamily="34" charset="0"/>
                <a:cs typeface="Arial" panose="020B0604020202020204" pitchFamily="34" charset="0"/>
              </a:defRPr>
            </a:lvl4pPr>
            <a:lvl5pPr marL="2057400" indent="-228600" defTabSz="684213">
              <a:defRPr sz="1300">
                <a:solidFill>
                  <a:schemeClr val="tx1"/>
                </a:solidFill>
                <a:latin typeface="Arial" panose="020B0604020202020204" pitchFamily="34" charset="0"/>
                <a:cs typeface="Arial" panose="020B0604020202020204" pitchFamily="34" charset="0"/>
              </a:defRPr>
            </a:lvl5pPr>
            <a:lvl6pPr marL="2514600" indent="-228600" defTabSz="684213"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6pPr>
            <a:lvl7pPr marL="2971800" indent="-228600" defTabSz="684213"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7pPr>
            <a:lvl8pPr marL="3429000" indent="-228600" defTabSz="684213"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8pPr>
            <a:lvl9pPr marL="3886200" indent="-228600" defTabSz="684213"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9pPr>
          </a:lstStyle>
          <a:p>
            <a:pPr>
              <a:defRPr/>
            </a:pPr>
            <a:r>
              <a:rPr lang="en-IN" altLang="en-US" sz="1200" b="1" smtClean="0">
                <a:solidFill>
                  <a:srgbClr val="0070C0"/>
                </a:solidFill>
                <a:latin typeface="Tahoma" panose="020B0604030504040204" pitchFamily="34" charset="0"/>
                <a:cs typeface="Tahoma" panose="020B0604030504040204" pitchFamily="34" charset="0"/>
              </a:rPr>
              <a:t>Slide</a:t>
            </a:r>
            <a:r>
              <a:rPr lang="en-IN" altLang="en-US" sz="1200" smtClean="0">
                <a:solidFill>
                  <a:srgbClr val="0070C0"/>
                </a:solidFill>
                <a:latin typeface="Tahoma" panose="020B0604030504040204" pitchFamily="34" charset="0"/>
                <a:cs typeface="Tahoma" panose="020B0604030504040204" pitchFamily="34" charset="0"/>
              </a:rPr>
              <a:t> </a:t>
            </a:r>
            <a:fld id="{07A182C6-DE33-4717-9328-D7A600982F21}" type="slidenum">
              <a:rPr lang="en-IN" altLang="en-US" sz="1200" smtClean="0">
                <a:solidFill>
                  <a:srgbClr val="0070C0"/>
                </a:solidFill>
                <a:latin typeface="Tahoma" panose="020B0604030504040204" pitchFamily="34" charset="0"/>
                <a:cs typeface="Tahoma" panose="020B0604030504040204" pitchFamily="34" charset="0"/>
              </a:rPr>
              <a:pPr>
                <a:defRPr/>
              </a:pPr>
              <a:t>‹#›</a:t>
            </a:fld>
            <a:endParaRPr lang="en-IN" altLang="en-US" sz="1200" smtClean="0">
              <a:solidFill>
                <a:srgbClr val="0070C0"/>
              </a:solidFill>
              <a:latin typeface="Tahoma" panose="020B0604030504040204" pitchFamily="34" charset="0"/>
              <a:cs typeface="Tahoma" panose="020B0604030504040204" pitchFamily="34" charset="0"/>
            </a:endParaRPr>
          </a:p>
        </p:txBody>
      </p:sp>
      <p:sp>
        <p:nvSpPr>
          <p:cNvPr id="5" name="TextBox 10"/>
          <p:cNvSpPr txBox="1"/>
          <p:nvPr userDrawn="1"/>
        </p:nvSpPr>
        <p:spPr>
          <a:xfrm>
            <a:off x="34925" y="4795838"/>
            <a:ext cx="1441450" cy="276225"/>
          </a:xfrm>
          <a:prstGeom prst="rect">
            <a:avLst/>
          </a:prstGeom>
          <a:noFill/>
        </p:spPr>
        <p:txBody>
          <a:bodyPr>
            <a:spAutoFit/>
          </a:bodyPr>
          <a:lstStyle>
            <a:lvl1pPr>
              <a:defRPr sz="1300">
                <a:solidFill>
                  <a:schemeClr val="tx1"/>
                </a:solidFill>
                <a:latin typeface="Arial" panose="020B0604020202020204" pitchFamily="34" charset="0"/>
                <a:cs typeface="Arial" panose="020B0604020202020204" pitchFamily="34" charset="0"/>
              </a:defRPr>
            </a:lvl1pPr>
            <a:lvl2pPr marL="742950" indent="-285750">
              <a:defRPr sz="1300">
                <a:solidFill>
                  <a:schemeClr val="tx1"/>
                </a:solidFill>
                <a:latin typeface="Arial" panose="020B0604020202020204" pitchFamily="34" charset="0"/>
                <a:cs typeface="Arial" panose="020B0604020202020204" pitchFamily="34" charset="0"/>
              </a:defRPr>
            </a:lvl2pPr>
            <a:lvl3pPr marL="1143000" indent="-228600">
              <a:defRPr sz="1300">
                <a:solidFill>
                  <a:schemeClr val="tx1"/>
                </a:solidFill>
                <a:latin typeface="Arial" panose="020B0604020202020204" pitchFamily="34" charset="0"/>
                <a:cs typeface="Arial" panose="020B0604020202020204" pitchFamily="34" charset="0"/>
              </a:defRPr>
            </a:lvl3pPr>
            <a:lvl4pPr marL="1600200" indent="-228600">
              <a:defRPr sz="1300">
                <a:solidFill>
                  <a:schemeClr val="tx1"/>
                </a:solidFill>
                <a:latin typeface="Arial" panose="020B0604020202020204" pitchFamily="34" charset="0"/>
                <a:cs typeface="Arial" panose="020B0604020202020204" pitchFamily="34" charset="0"/>
              </a:defRPr>
            </a:lvl4pPr>
            <a:lvl5pPr marL="2057400" indent="-228600">
              <a:defRPr sz="1300">
                <a:solidFill>
                  <a:schemeClr val="tx1"/>
                </a:solidFill>
                <a:latin typeface="Arial" panose="020B0604020202020204" pitchFamily="34" charset="0"/>
                <a:cs typeface="Arial" panose="020B0604020202020204" pitchFamily="34" charset="0"/>
              </a:defRPr>
            </a:lvl5pPr>
            <a:lvl6pPr marL="2514600" indent="-228600" defTabSz="685800"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6pPr>
            <a:lvl7pPr marL="2971800" indent="-228600" defTabSz="685800"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7pPr>
            <a:lvl8pPr marL="3429000" indent="-228600" defTabSz="685800"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8pPr>
            <a:lvl9pPr marL="3886200" indent="-228600" defTabSz="685800"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9pPr>
          </a:lstStyle>
          <a:p>
            <a:pPr>
              <a:defRPr/>
            </a:pPr>
            <a:r>
              <a:rPr lang="en-IN" altLang="en-US" sz="1200" b="1" smtClean="0">
                <a:solidFill>
                  <a:srgbClr val="0070C0"/>
                </a:solidFill>
                <a:latin typeface="Tahoma" panose="020B0604030504040204" pitchFamily="34" charset="0"/>
                <a:cs typeface="Tahoma" panose="020B0604030504040204" pitchFamily="34" charset="0"/>
              </a:rPr>
              <a:t>Slide</a:t>
            </a:r>
            <a:r>
              <a:rPr lang="en-IN" altLang="en-US" sz="1200" smtClean="0">
                <a:solidFill>
                  <a:srgbClr val="0070C0"/>
                </a:solidFill>
                <a:latin typeface="Tahoma" panose="020B0604030504040204" pitchFamily="34" charset="0"/>
                <a:cs typeface="Tahoma" panose="020B0604030504040204" pitchFamily="34" charset="0"/>
              </a:rPr>
              <a:t> </a:t>
            </a:r>
            <a:fld id="{6F270763-AED9-45CD-9365-BBCA49DD3BFC}" type="slidenum">
              <a:rPr lang="en-IN" altLang="en-US" sz="1200" smtClean="0">
                <a:solidFill>
                  <a:srgbClr val="0070C0"/>
                </a:solidFill>
                <a:latin typeface="Tahoma" panose="020B0604030504040204" pitchFamily="34" charset="0"/>
                <a:cs typeface="Tahoma" panose="020B0604030504040204" pitchFamily="34" charset="0"/>
              </a:rPr>
              <a:pPr>
                <a:defRPr/>
              </a:pPr>
              <a:t>‹#›</a:t>
            </a:fld>
            <a:endParaRPr lang="en-IN" altLang="en-US" sz="1200" smtClean="0">
              <a:solidFill>
                <a:srgbClr val="0070C0"/>
              </a:solidFill>
              <a:latin typeface="Tahoma" panose="020B0604030504040204" pitchFamily="34" charset="0"/>
              <a:cs typeface="Tahoma" panose="020B0604030504040204" pitchFamily="34" charset="0"/>
            </a:endParaRPr>
          </a:p>
        </p:txBody>
      </p:sp>
      <p:sp>
        <p:nvSpPr>
          <p:cNvPr id="6" name="TextBox 5"/>
          <p:cNvSpPr txBox="1"/>
          <p:nvPr userDrawn="1"/>
        </p:nvSpPr>
        <p:spPr>
          <a:xfrm>
            <a:off x="34925" y="4795838"/>
            <a:ext cx="1441450" cy="276225"/>
          </a:xfrm>
          <a:prstGeom prst="rect">
            <a:avLst/>
          </a:prstGeom>
          <a:noFill/>
        </p:spPr>
        <p:txBody>
          <a:bodyPr>
            <a:spAutoFit/>
          </a:bodyPr>
          <a:lstStyle>
            <a:lvl1pPr>
              <a:defRPr sz="1300">
                <a:solidFill>
                  <a:schemeClr val="tx1"/>
                </a:solidFill>
                <a:latin typeface="Arial" panose="020B0604020202020204" pitchFamily="34" charset="0"/>
                <a:cs typeface="Arial" panose="020B0604020202020204" pitchFamily="34" charset="0"/>
              </a:defRPr>
            </a:lvl1pPr>
            <a:lvl2pPr marL="742950" indent="-285750">
              <a:defRPr sz="1300">
                <a:solidFill>
                  <a:schemeClr val="tx1"/>
                </a:solidFill>
                <a:latin typeface="Arial" panose="020B0604020202020204" pitchFamily="34" charset="0"/>
                <a:cs typeface="Arial" panose="020B0604020202020204" pitchFamily="34" charset="0"/>
              </a:defRPr>
            </a:lvl2pPr>
            <a:lvl3pPr marL="1143000" indent="-228600">
              <a:defRPr sz="1300">
                <a:solidFill>
                  <a:schemeClr val="tx1"/>
                </a:solidFill>
                <a:latin typeface="Arial" panose="020B0604020202020204" pitchFamily="34" charset="0"/>
                <a:cs typeface="Arial" panose="020B0604020202020204" pitchFamily="34" charset="0"/>
              </a:defRPr>
            </a:lvl3pPr>
            <a:lvl4pPr marL="1600200" indent="-228600">
              <a:defRPr sz="1300">
                <a:solidFill>
                  <a:schemeClr val="tx1"/>
                </a:solidFill>
                <a:latin typeface="Arial" panose="020B0604020202020204" pitchFamily="34" charset="0"/>
                <a:cs typeface="Arial" panose="020B0604020202020204" pitchFamily="34" charset="0"/>
              </a:defRPr>
            </a:lvl4pPr>
            <a:lvl5pPr marL="2057400" indent="-228600">
              <a:defRPr sz="13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300">
                <a:solidFill>
                  <a:schemeClr val="tx1"/>
                </a:solidFill>
                <a:latin typeface="Arial" panose="020B0604020202020204" pitchFamily="34" charset="0"/>
                <a:cs typeface="Arial" panose="020B0604020202020204" pitchFamily="34" charset="0"/>
              </a:defRPr>
            </a:lvl9pPr>
          </a:lstStyle>
          <a:p>
            <a:pPr defTabSz="914400">
              <a:defRPr/>
            </a:pPr>
            <a:r>
              <a:rPr lang="en-IN" altLang="en-US" sz="1200" b="1" smtClean="0">
                <a:solidFill>
                  <a:srgbClr val="0070C0"/>
                </a:solidFill>
                <a:latin typeface="Tahoma" panose="020B0604030504040204" pitchFamily="34" charset="0"/>
                <a:cs typeface="Tahoma" panose="020B0604030504040204" pitchFamily="34" charset="0"/>
              </a:rPr>
              <a:t>Slide</a:t>
            </a:r>
            <a:r>
              <a:rPr lang="en-IN" altLang="en-US" sz="1200" smtClean="0">
                <a:solidFill>
                  <a:srgbClr val="0070C0"/>
                </a:solidFill>
                <a:latin typeface="Tahoma" panose="020B0604030504040204" pitchFamily="34" charset="0"/>
                <a:cs typeface="Tahoma" panose="020B0604030504040204" pitchFamily="34" charset="0"/>
              </a:rPr>
              <a:t> </a:t>
            </a:r>
            <a:fld id="{E72573F4-59D0-4B9B-8D74-A125A38C884A}" type="slidenum">
              <a:rPr lang="en-IN" altLang="en-US" sz="1200" smtClean="0">
                <a:solidFill>
                  <a:srgbClr val="0070C0"/>
                </a:solidFill>
                <a:latin typeface="Tahoma" panose="020B0604030504040204" pitchFamily="34" charset="0"/>
                <a:cs typeface="Tahoma" panose="020B0604030504040204" pitchFamily="34" charset="0"/>
              </a:rPr>
              <a:pPr defTabSz="914400">
                <a:defRPr/>
              </a:pPr>
              <a:t>‹#›</a:t>
            </a:fld>
            <a:endParaRPr lang="en-IN" altLang="en-US" sz="1200" smtClean="0">
              <a:solidFill>
                <a:srgbClr val="0070C0"/>
              </a:solidFill>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53912879"/>
      </p:ext>
    </p:extLst>
  </p:cSld>
  <p:clrMapOvr>
    <a:masterClrMapping/>
  </p:clrMapOvr>
  <p:transition spd="slow"/>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3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a:solidFill>
                <a:prstClr val="white"/>
              </a:solidFill>
            </a:endParaRPr>
          </a:p>
        </p:txBody>
      </p:sp>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10"/>
          <p:cNvSpPr txBox="1"/>
          <p:nvPr userDrawn="1"/>
        </p:nvSpPr>
        <p:spPr>
          <a:xfrm>
            <a:off x="5137985" y="4764109"/>
            <a:ext cx="39084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www.edureka.co/angular-js</a:t>
            </a: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982205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ow it works">
    <p:spTree>
      <p:nvGrpSpPr>
        <p:cNvPr id="1" name=""/>
        <p:cNvGrpSpPr/>
        <p:nvPr/>
      </p:nvGrpSpPr>
      <p:grpSpPr>
        <a:xfrm>
          <a:off x="0" y="0"/>
          <a:ext cx="0" cy="0"/>
          <a:chOff x="0" y="0"/>
          <a:chExt cx="0" cy="0"/>
        </a:xfrm>
      </p:grpSpPr>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graphicFrame>
        <p:nvGraphicFramePr>
          <p:cNvPr id="5" name="Table 4"/>
          <p:cNvGraphicFramePr>
            <a:graphicFrameLocks noGrp="1"/>
          </p:cNvGraphicFramePr>
          <p:nvPr userDrawn="1">
            <p:extLst>
              <p:ext uri="{D42A27DB-BD31-4B8C-83A1-F6EECF244321}">
                <p14:modId xmlns:p14="http://schemas.microsoft.com/office/powerpoint/2010/main" val="2396403058"/>
              </p:ext>
            </p:extLst>
          </p:nvPr>
        </p:nvGraphicFramePr>
        <p:xfrm>
          <a:off x="456714" y="574982"/>
          <a:ext cx="6059016" cy="4457700"/>
        </p:xfrm>
        <a:graphic>
          <a:graphicData uri="http://schemas.openxmlformats.org/drawingml/2006/table">
            <a:tbl>
              <a:tblPr firstRow="1" bandRow="1"/>
              <a:tblGrid>
                <a:gridCol w="1066800"/>
                <a:gridCol w="4992216"/>
              </a:tblGrid>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LIVE Online Class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Class Recording in LMS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24/7 Post Class Support</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Module Wise Quiz </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Project Work</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Verifiable Certificate</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bl>
          </a:graphicData>
        </a:graphic>
      </p:graphicFrame>
      <p:grpSp>
        <p:nvGrpSpPr>
          <p:cNvPr id="6" name="Group 5"/>
          <p:cNvGrpSpPr/>
          <p:nvPr userDrawn="1"/>
        </p:nvGrpSpPr>
        <p:grpSpPr>
          <a:xfrm>
            <a:off x="533400" y="742950"/>
            <a:ext cx="965632" cy="4114800"/>
            <a:chOff x="533400" y="895350"/>
            <a:chExt cx="965632" cy="4114800"/>
          </a:xfrm>
        </p:grpSpPr>
        <p:pic>
          <p:nvPicPr>
            <p:cNvPr id="7" name="Picture 6"/>
            <p:cNvPicPr>
              <a:picLocks noChangeAspect="1"/>
            </p:cNvPicPr>
            <p:nvPr/>
          </p:nvPicPr>
          <p:blipFill>
            <a:blip r:embed="rId2"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33400" y="1610550"/>
              <a:ext cx="853215" cy="504000"/>
            </a:xfrm>
            <a:prstGeom prst="rect">
              <a:avLst/>
            </a:prstGeom>
          </p:spPr>
        </p:pic>
        <p:grpSp>
          <p:nvGrpSpPr>
            <p:cNvPr id="8" name="Group 7"/>
            <p:cNvGrpSpPr/>
            <p:nvPr/>
          </p:nvGrpSpPr>
          <p:grpSpPr>
            <a:xfrm>
              <a:off x="762000" y="2296350"/>
              <a:ext cx="720000" cy="504000"/>
              <a:chOff x="5659045" y="1210738"/>
              <a:chExt cx="2153043" cy="1368288"/>
            </a:xfrm>
          </p:grpSpPr>
          <p:pic>
            <p:nvPicPr>
              <p:cNvPr id="13" name="Picture 12"/>
              <p:cNvPicPr>
                <a:picLocks noChangeAspect="1"/>
              </p:cNvPicPr>
              <p:nvPr/>
            </p:nvPicPr>
            <p:blipFill>
              <a:blip r:embed="rId3" cstate="print">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6641654" y="1408592"/>
                <a:ext cx="1170434" cy="1170434"/>
              </a:xfrm>
              <a:prstGeom prst="rect">
                <a:avLst/>
              </a:prstGeom>
            </p:spPr>
          </p:pic>
          <p:pic>
            <p:nvPicPr>
              <p:cNvPr id="14" name="Picture 13"/>
              <p:cNvPicPr>
                <a:picLocks noChangeAspect="1"/>
              </p:cNvPicPr>
              <p:nvPr/>
            </p:nvPicPr>
            <p:blipFill>
              <a:blip r:embed="rId4"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659045" y="1210738"/>
                <a:ext cx="1135108" cy="1196016"/>
              </a:xfrm>
              <a:prstGeom prst="rect">
                <a:avLst/>
              </a:prstGeom>
            </p:spPr>
          </p:pic>
        </p:grpSp>
        <p:pic>
          <p:nvPicPr>
            <p:cNvPr id="9" name="Picture 2" descr="http://www.thewellatlentrise.org/img/quiz.png"/>
            <p:cNvPicPr>
              <a:picLocks noChangeAspect="1" noChangeArrowheads="1"/>
            </p:cNvPicPr>
            <p:nvPr/>
          </p:nvPicPr>
          <p:blipFill>
            <a:blip r:embed="rId5" cstate="print">
              <a:clrChange>
                <a:clrFrom>
                  <a:srgbClr val="000000">
                    <a:alpha val="0"/>
                  </a:srgbClr>
                </a:clrFrom>
                <a:clrTo>
                  <a:srgbClr val="000000">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838200" y="3028950"/>
              <a:ext cx="504000" cy="5040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p:nvPicPr>
          <p:blipFill>
            <a:blip r:embed="rId6"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3790950"/>
              <a:ext cx="612000" cy="560523"/>
            </a:xfrm>
            <a:prstGeom prst="rect">
              <a:avLst/>
            </a:prstGeom>
          </p:spPr>
        </p:pic>
        <p:pic>
          <p:nvPicPr>
            <p:cNvPr id="11" name="Picture 10"/>
            <p:cNvPicPr>
              <a:picLocks noChangeAspect="1"/>
            </p:cNvPicPr>
            <p:nvPr/>
          </p:nvPicPr>
          <p:blipFill>
            <a:blip r:embed="rId7"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4398150"/>
              <a:ext cx="737032" cy="612000"/>
            </a:xfrm>
            <a:prstGeom prst="rect">
              <a:avLst/>
            </a:prstGeom>
          </p:spPr>
        </p:pic>
        <p:pic>
          <p:nvPicPr>
            <p:cNvPr id="12" name="Picture 11"/>
            <p:cNvPicPr>
              <a:picLocks noChangeAspect="1"/>
            </p:cNvPicPr>
            <p:nvPr/>
          </p:nvPicPr>
          <p:blipFill>
            <a:blip r:embed="rId8"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838200" y="895350"/>
              <a:ext cx="504000" cy="509278"/>
            </a:xfrm>
            <a:prstGeom prst="rect">
              <a:avLst/>
            </a:prstGeom>
          </p:spPr>
        </p:pic>
      </p:grpSp>
      <p:pic>
        <p:nvPicPr>
          <p:cNvPr id="15" name="Picture 7" descr="edureka logol.jpg"/>
          <p:cNvPicPr>
            <a:picLocks noChangeAspect="1"/>
          </p:cNvPicPr>
          <p:nvPr userDrawn="1"/>
        </p:nvPicPr>
        <p:blipFill>
          <a:blip r:embed="rId9"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08730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bjective ">
    <p:spTree>
      <p:nvGrpSpPr>
        <p:cNvPr id="1" name=""/>
        <p:cNvGrpSpPr/>
        <p:nvPr/>
      </p:nvGrpSpPr>
      <p:grpSpPr>
        <a:xfrm>
          <a:off x="0" y="0"/>
          <a:ext cx="0" cy="0"/>
          <a:chOff x="0" y="0"/>
          <a:chExt cx="0" cy="0"/>
        </a:xfrm>
      </p:grpSpPr>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pic>
        <p:nvPicPr>
          <p:cNvPr id="3" name="Picture 2"/>
          <p:cNvPicPr>
            <a:picLocks noChangeAspect="1"/>
          </p:cNvPicPr>
          <p:nvPr userDrawn="1"/>
        </p:nvPicPr>
        <p:blipFill>
          <a:blip r:embed="rId2" cstate="print">
            <a:duotone>
              <a:schemeClr val="accent5">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Lst>
          </a:blip>
          <a:stretch>
            <a:fillRect/>
          </a:stretch>
        </p:blipFill>
        <p:spPr>
          <a:xfrm>
            <a:off x="4229100" y="1128714"/>
            <a:ext cx="4457700" cy="3638550"/>
          </a:xfrm>
          <a:prstGeom prst="rect">
            <a:avLst/>
          </a:prstGeom>
        </p:spPr>
      </p:pic>
      <p:sp>
        <p:nvSpPr>
          <p:cNvPr id="4" name="Text Placeholder 6"/>
          <p:cNvSpPr>
            <a:spLocks noGrp="1"/>
          </p:cNvSpPr>
          <p:nvPr>
            <p:ph idx="1"/>
          </p:nvPr>
        </p:nvSpPr>
        <p:spPr>
          <a:xfrm>
            <a:off x="457200" y="868136"/>
            <a:ext cx="7886700" cy="392770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5" name="Picture 7" descr="edureka logol.jpg"/>
          <p:cNvPicPr>
            <a:picLocks noChangeAspect="1"/>
          </p:cNvPicPr>
          <p:nvPr userDrawn="1"/>
        </p:nvPicPr>
        <p:blipFill>
          <a:blip r:embed="rId4"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42122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 Main Content ">
    <p:spTree>
      <p:nvGrpSpPr>
        <p:cNvPr id="1" name=""/>
        <p:cNvGrpSpPr/>
        <p:nvPr/>
      </p:nvGrpSpPr>
      <p:grpSpPr>
        <a:xfrm>
          <a:off x="0" y="0"/>
          <a:ext cx="0" cy="0"/>
          <a:chOff x="0" y="0"/>
          <a:chExt cx="0" cy="0"/>
        </a:xfrm>
      </p:grpSpPr>
      <p:sp>
        <p:nvSpPr>
          <p:cNvPr id="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sp>
        <p:nvSpPr>
          <p:cNvPr id="9" name="Text Placeholder 6"/>
          <p:cNvSpPr>
            <a:spLocks noGrp="1"/>
          </p:cNvSpPr>
          <p:nvPr>
            <p:ph idx="1"/>
          </p:nvPr>
        </p:nvSpPr>
        <p:spPr>
          <a:xfrm>
            <a:off x="457200" y="868136"/>
            <a:ext cx="7886700" cy="392770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6" name="Picture 7" descr="edureka logol.jpg"/>
          <p:cNvPicPr>
            <a:picLocks noChangeAspect="1"/>
          </p:cNvPicPr>
          <p:nvPr userDrawn="1"/>
        </p:nvPicPr>
        <p:blipFill>
          <a:blip r:embed="rId2"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84534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mo/Lab">
    <p:spTree>
      <p:nvGrpSpPr>
        <p:cNvPr id="1" name=""/>
        <p:cNvGrpSpPr/>
        <p:nvPr/>
      </p:nvGrpSpPr>
      <p:grpSpPr>
        <a:xfrm>
          <a:off x="0" y="0"/>
          <a:ext cx="0" cy="0"/>
          <a:chOff x="0" y="0"/>
          <a:chExt cx="0" cy="0"/>
        </a:xfrm>
      </p:grpSpPr>
      <p:sp>
        <p:nvSpPr>
          <p:cNvPr id="4" name="Rectangle 3"/>
          <p:cNvSpPr/>
          <p:nvPr userDrawn="1"/>
        </p:nvSpPr>
        <p:spPr>
          <a:xfrm>
            <a:off x="3971311" y="2574648"/>
            <a:ext cx="1304074" cy="584775"/>
          </a:xfrm>
          <a:prstGeom prst="rect">
            <a:avLst/>
          </a:prstGeom>
        </p:spPr>
        <p:txBody>
          <a:bodyPr wrap="square">
            <a:spAutoFit/>
          </a:bodyPr>
          <a:lstStyle/>
          <a:p>
            <a:pPr algn="ctr"/>
            <a:r>
              <a:rPr lang="en-IN" sz="3200" b="1" dirty="0" smtClean="0">
                <a:solidFill>
                  <a:srgbClr val="0070C0"/>
                </a:solidFill>
                <a:latin typeface="+mj-lt"/>
                <a:ea typeface="Tahoma" pitchFamily="34" charset="0"/>
                <a:cs typeface="Tahoma" pitchFamily="34" charset="0"/>
              </a:rPr>
              <a:t>DEMO</a:t>
            </a:r>
          </a:p>
        </p:txBody>
      </p:sp>
      <p:pic>
        <p:nvPicPr>
          <p:cNvPr id="3" name="Picture 7" descr="edureka logol.jpg"/>
          <p:cNvPicPr>
            <a:picLocks noChangeAspect="1"/>
          </p:cNvPicPr>
          <p:nvPr userDrawn="1"/>
        </p:nvPicPr>
        <p:blipFill>
          <a:blip r:embed="rId2"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63139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ssignment">
    <p:spTree>
      <p:nvGrpSpPr>
        <p:cNvPr id="1" name=""/>
        <p:cNvGrpSpPr/>
        <p:nvPr/>
      </p:nvGrpSpPr>
      <p:grpSpPr>
        <a:xfrm>
          <a:off x="0" y="0"/>
          <a:ext cx="0" cy="0"/>
          <a:chOff x="0" y="0"/>
          <a:chExt cx="0" cy="0"/>
        </a:xfrm>
      </p:grpSpPr>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clrChange>
              <a:clrFrom>
                <a:srgbClr val="FFFDFE"/>
              </a:clrFrom>
              <a:clrTo>
                <a:srgbClr val="FFFDFE">
                  <a:alpha val="0"/>
                </a:srgbClr>
              </a:clrTo>
            </a:clrChange>
            <a:lum bright="70000" contrast="-70000"/>
            <a:extLst>
              <a:ext uri="{28A0092B-C50C-407E-A947-70E740481C1C}">
                <a14:useLocalDpi xmlns:a14="http://schemas.microsoft.com/office/drawing/2010/main" val="0"/>
              </a:ext>
            </a:extLst>
          </a:blip>
          <a:stretch>
            <a:fillRect/>
          </a:stretch>
        </p:blipFill>
        <p:spPr>
          <a:xfrm>
            <a:off x="1243685" y="555627"/>
            <a:ext cx="6624736" cy="4161000"/>
          </a:xfrm>
          <a:prstGeom prst="rect">
            <a:avLst/>
          </a:prstGeom>
        </p:spPr>
      </p:pic>
      <p:sp>
        <p:nvSpPr>
          <p:cNvPr id="4" name="Text Placeholder 6"/>
          <p:cNvSpPr>
            <a:spLocks noGrp="1"/>
          </p:cNvSpPr>
          <p:nvPr>
            <p:ph idx="1"/>
          </p:nvPr>
        </p:nvSpPr>
        <p:spPr>
          <a:xfrm>
            <a:off x="457200" y="868136"/>
            <a:ext cx="7886700" cy="392770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6"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87468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urther Reading">
    <p:spTree>
      <p:nvGrpSpPr>
        <p:cNvPr id="1" name=""/>
        <p:cNvGrpSpPr/>
        <p:nvPr/>
      </p:nvGrpSpPr>
      <p:grpSpPr>
        <a:xfrm>
          <a:off x="0" y="0"/>
          <a:ext cx="0" cy="0"/>
          <a:chOff x="0" y="0"/>
          <a:chExt cx="0" cy="0"/>
        </a:xfrm>
      </p:grpSpPr>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pic>
        <p:nvPicPr>
          <p:cNvPr id="7" name="Picture 6"/>
          <p:cNvPicPr>
            <a:picLocks noChangeAspect="1"/>
          </p:cNvPicPr>
          <p:nvPr userDrawn="1"/>
        </p:nvPicPr>
        <p:blipFill rotWithShape="1">
          <a:blip r:embed="rId2" cstate="print">
            <a:lum bright="70000" contrast="-70000"/>
            <a:extLst>
              <a:ext uri="{28A0092B-C50C-407E-A947-70E740481C1C}">
                <a14:useLocalDpi xmlns:a14="http://schemas.microsoft.com/office/drawing/2010/main" val="0"/>
              </a:ext>
            </a:extLst>
          </a:blip>
          <a:srcRect t="13581" r="3827" b="9027"/>
          <a:stretch/>
        </p:blipFill>
        <p:spPr>
          <a:xfrm>
            <a:off x="4680992" y="1265981"/>
            <a:ext cx="3744416" cy="3013258"/>
          </a:xfrm>
          <a:prstGeom prst="rect">
            <a:avLst/>
          </a:prstGeom>
        </p:spPr>
      </p:pic>
      <p:sp>
        <p:nvSpPr>
          <p:cNvPr id="4" name="Text Placeholder 6"/>
          <p:cNvSpPr>
            <a:spLocks noGrp="1"/>
          </p:cNvSpPr>
          <p:nvPr>
            <p:ph idx="1"/>
          </p:nvPr>
        </p:nvSpPr>
        <p:spPr>
          <a:xfrm>
            <a:off x="457200" y="868136"/>
            <a:ext cx="7886700" cy="392770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07137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e-work for next module">
    <p:spTree>
      <p:nvGrpSpPr>
        <p:cNvPr id="1" name=""/>
        <p:cNvGrpSpPr/>
        <p:nvPr/>
      </p:nvGrpSpPr>
      <p:grpSpPr>
        <a:xfrm>
          <a:off x="0" y="0"/>
          <a:ext cx="0" cy="0"/>
          <a:chOff x="0" y="0"/>
          <a:chExt cx="0" cy="0"/>
        </a:xfrm>
      </p:grpSpPr>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pic>
        <p:nvPicPr>
          <p:cNvPr id="4" name="Picture 3"/>
          <p:cNvPicPr>
            <a:picLocks noChangeAspect="1"/>
          </p:cNvPicPr>
          <p:nvPr userDrawn="1"/>
        </p:nvPicPr>
        <p:blipFill>
          <a:blip r:embed="rId2" cstate="print">
            <a:lum bright="70000" contrast="-70000"/>
          </a:blip>
          <a:stretch>
            <a:fillRect/>
          </a:stretch>
        </p:blipFill>
        <p:spPr>
          <a:xfrm>
            <a:off x="2600528" y="923497"/>
            <a:ext cx="3743325" cy="3668757"/>
          </a:xfrm>
          <a:prstGeom prst="rect">
            <a:avLst/>
          </a:prstGeom>
        </p:spPr>
      </p:pic>
      <p:sp>
        <p:nvSpPr>
          <p:cNvPr id="5" name="Text Placeholder 6"/>
          <p:cNvSpPr>
            <a:spLocks noGrp="1"/>
          </p:cNvSpPr>
          <p:nvPr>
            <p:ph idx="1"/>
          </p:nvPr>
        </p:nvSpPr>
        <p:spPr>
          <a:xfrm>
            <a:off x="457200" y="868136"/>
            <a:ext cx="7886700" cy="392770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6"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60065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for next module">
    <p:spTree>
      <p:nvGrpSpPr>
        <p:cNvPr id="1" name=""/>
        <p:cNvGrpSpPr/>
        <p:nvPr/>
      </p:nvGrpSpPr>
      <p:grpSpPr>
        <a:xfrm>
          <a:off x="0" y="0"/>
          <a:ext cx="0" cy="0"/>
          <a:chOff x="0" y="0"/>
          <a:chExt cx="0" cy="0"/>
        </a:xfrm>
      </p:grpSpPr>
      <p:sp>
        <p:nvSpPr>
          <p:cNvPr id="2" name="Title 1"/>
          <p:cNvSpPr>
            <a:spLocks noGrp="1"/>
          </p:cNvSpPr>
          <p:nvPr>
            <p:ph type="title"/>
          </p:nvPr>
        </p:nvSpPr>
        <p:spPr>
          <a:xfrm>
            <a:off x="477296" y="160775"/>
            <a:ext cx="7886700" cy="516428"/>
          </a:xfrm>
          <a:prstGeom prst="rect">
            <a:avLst/>
          </a:prstGeom>
        </p:spPr>
        <p:txBody>
          <a:bodyPr/>
          <a:lstStyle/>
          <a:p>
            <a:r>
              <a:rPr lang="en-US" smtClean="0"/>
              <a:t>Click to edit Master title style</a:t>
            </a:r>
            <a:endParaRPr lang="en-US"/>
          </a:p>
        </p:txBody>
      </p:sp>
      <p:pic>
        <p:nvPicPr>
          <p:cNvPr id="4" name="Picture 3"/>
          <p:cNvPicPr>
            <a:picLocks noChangeAspect="1"/>
          </p:cNvPicPr>
          <p:nvPr userDrawn="1"/>
        </p:nvPicPr>
        <p:blipFill>
          <a:blip r:embed="rId2" cstate="print">
            <a:clrChange>
              <a:clrFrom>
                <a:srgbClr val="FFFFFF"/>
              </a:clrFrom>
              <a:clrTo>
                <a:srgbClr val="FFFFFF">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3605325" y="698983"/>
            <a:ext cx="5424375" cy="4068281"/>
          </a:xfrm>
          <a:prstGeom prst="rect">
            <a:avLst/>
          </a:prstGeom>
        </p:spPr>
      </p:pic>
      <p:sp>
        <p:nvSpPr>
          <p:cNvPr id="5" name="Text Placeholder 6"/>
          <p:cNvSpPr>
            <a:spLocks noGrp="1"/>
          </p:cNvSpPr>
          <p:nvPr>
            <p:ph idx="1"/>
          </p:nvPr>
        </p:nvSpPr>
        <p:spPr>
          <a:xfrm>
            <a:off x="457200" y="868136"/>
            <a:ext cx="7886700" cy="392770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6"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0"/>
            <a:ext cx="1714500"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42137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cstate="print">
            <a:lum/>
          </a:blip>
          <a:srcRect/>
          <a:stretch>
            <a:fillRect/>
          </a:stretch>
        </a:blipFill>
        <a:effectLst/>
      </p:bgPr>
    </p:bg>
    <p:spTree>
      <p:nvGrpSpPr>
        <p:cNvPr id="1" name=""/>
        <p:cNvGrpSpPr/>
        <p:nvPr/>
      </p:nvGrpSpPr>
      <p:grpSpPr>
        <a:xfrm>
          <a:off x="0" y="0"/>
          <a:ext cx="0" cy="0"/>
          <a:chOff x="0" y="0"/>
          <a:chExt cx="0" cy="0"/>
        </a:xfrm>
      </p:grpSpPr>
      <p:sp>
        <p:nvSpPr>
          <p:cNvPr id="8"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10"/>
          <p:cNvSpPr txBox="1"/>
          <p:nvPr userDrawn="1"/>
        </p:nvSpPr>
        <p:spPr>
          <a:xfrm>
            <a:off x="5137985" y="4764109"/>
            <a:ext cx="3908462" cy="276999"/>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r">
              <a:defRP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www.edureka.co/angular-js</a:t>
            </a:r>
          </a:p>
        </p:txBody>
      </p:sp>
      <p:sp>
        <p:nvSpPr>
          <p:cNvPr id="6" name="Title Placeholder 5"/>
          <p:cNvSpPr>
            <a:spLocks noGrp="1"/>
          </p:cNvSpPr>
          <p:nvPr>
            <p:ph type="title"/>
          </p:nvPr>
        </p:nvSpPr>
        <p:spPr>
          <a:xfrm>
            <a:off x="477296" y="90432"/>
            <a:ext cx="7886700" cy="647805"/>
          </a:xfrm>
          <a:prstGeom prst="rect">
            <a:avLst/>
          </a:prstGeom>
        </p:spPr>
        <p:txBody>
          <a:bodyPr vert="horz" lIns="91440" tIns="45720" rIns="91440" bIns="45720" rtlCol="0" anchor="ctr">
            <a:noAutofit/>
          </a:bodyPr>
          <a:lstStyle/>
          <a:p>
            <a:r>
              <a:rPr lang="en-US" smtClean="0"/>
              <a:t>Click to edit Master title style</a:t>
            </a:r>
            <a:endParaRPr lang="en-US"/>
          </a:p>
        </p:txBody>
      </p:sp>
      <p:sp>
        <p:nvSpPr>
          <p:cNvPr id="7" name="Text Placeholder 6"/>
          <p:cNvSpPr>
            <a:spLocks noGrp="1"/>
          </p:cNvSpPr>
          <p:nvPr>
            <p:ph type="body" idx="1"/>
          </p:nvPr>
        </p:nvSpPr>
        <p:spPr>
          <a:xfrm>
            <a:off x="457200" y="868136"/>
            <a:ext cx="7886700" cy="392770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07832687"/>
      </p:ext>
    </p:extLst>
  </p:cSld>
  <p:clrMap bg1="lt1" tx1="dk1" bg2="lt2" tx2="dk2" accent1="accent1" accent2="accent2" accent3="accent3" accent4="accent4" accent5="accent5" accent6="accent6" hlink="hlink" folHlink="folHlink"/>
  <p:sldLayoutIdLst>
    <p:sldLayoutId id="2147483662" r:id="rId1"/>
    <p:sldLayoutId id="2147483669" r:id="rId2"/>
    <p:sldLayoutId id="2147483678" r:id="rId3"/>
    <p:sldLayoutId id="2147483663" r:id="rId4"/>
    <p:sldLayoutId id="2147483670" r:id="rId5"/>
    <p:sldLayoutId id="2147483674" r:id="rId6"/>
    <p:sldLayoutId id="2147483672" r:id="rId7"/>
    <p:sldLayoutId id="2147483675" r:id="rId8"/>
    <p:sldLayoutId id="2147483673" r:id="rId9"/>
    <p:sldLayoutId id="2147483671" r:id="rId10"/>
    <p:sldLayoutId id="2147483676" r:id="rId11"/>
    <p:sldLayoutId id="2147483679" r:id="rId12"/>
    <p:sldLayoutId id="2147483680" r:id="rId13"/>
    <p:sldLayoutId id="2147483677" r:id="rId14"/>
    <p:sldLayoutId id="2147483667" r:id="rId15"/>
    <p:sldLayoutId id="2147483668" r:id="rId16"/>
    <p:sldLayoutId id="2147483682" r:id="rId17"/>
    <p:sldLayoutId id="2147483683" r:id="rId18"/>
  </p:sldLayoutIdLst>
  <p:timing>
    <p:tnLst>
      <p:par>
        <p:cTn id="1" dur="indefinite" restart="never" nodeType="tmRoot"/>
      </p:par>
    </p:tnLst>
  </p:timing>
  <p:txStyles>
    <p:titleStyle>
      <a:lvl1pPr algn="l" defTabSz="914378" rtl="0" eaLnBrk="1" latinLnBrk="0" hangingPunct="1">
        <a:spcBef>
          <a:spcPct val="0"/>
        </a:spcBef>
        <a:buNone/>
        <a:defRPr lang="en-US" sz="2600" b="0" kern="1200" dirty="0">
          <a:solidFill>
            <a:schemeClr val="tx1"/>
          </a:solidFill>
          <a:latin typeface="+mj-lt"/>
          <a:ea typeface="+mj-ea"/>
          <a:cs typeface="+mj-cs"/>
        </a:defRPr>
      </a:lvl1pPr>
    </p:titleStyle>
    <p:bodyStyle>
      <a:lvl1pPr marL="128588" indent="-128588" algn="just" defTabSz="914378" rtl="0" eaLnBrk="1" latinLnBrk="0" hangingPunct="1">
        <a:lnSpc>
          <a:spcPct val="150000"/>
        </a:lnSpc>
        <a:spcBef>
          <a:spcPct val="20000"/>
        </a:spcBef>
        <a:buFont typeface="Symbol" panose="05050102010706020507" pitchFamily="18" charset="2"/>
        <a:buChar char="®"/>
        <a:defRPr lang="en-US" sz="1200" kern="1200" dirty="0" smtClean="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85776" indent="-128588" algn="just" defTabSz="914378" rtl="0" eaLnBrk="1" latinLnBrk="0" hangingPunct="1">
        <a:lnSpc>
          <a:spcPct val="150000"/>
        </a:lnSpc>
        <a:spcBef>
          <a:spcPct val="20000"/>
        </a:spcBef>
        <a:buFont typeface="Tahoma" panose="020B0604030504040204" pitchFamily="34" charset="0"/>
        <a:buChar char="»"/>
        <a:defRPr lang="en-US" sz="1200" kern="1200" dirty="0" smtClean="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914378" indent="0" algn="just" defTabSz="914378" rtl="0" eaLnBrk="1" latinLnBrk="0" hangingPunct="1">
        <a:lnSpc>
          <a:spcPct val="150000"/>
        </a:lnSpc>
        <a:spcBef>
          <a:spcPct val="20000"/>
        </a:spcBef>
        <a:buFontTx/>
        <a:buNone/>
        <a:defRPr lang="en-US" sz="1200" kern="1200" dirty="0" smtClean="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371566" indent="0" algn="just" defTabSz="914378" rtl="0" eaLnBrk="1" latinLnBrk="0" hangingPunct="1">
        <a:lnSpc>
          <a:spcPct val="150000"/>
        </a:lnSpc>
        <a:spcBef>
          <a:spcPct val="20000"/>
        </a:spcBef>
        <a:buFontTx/>
        <a:buNone/>
        <a:defRPr lang="en-US" sz="1200" kern="1200" dirty="0" smtClean="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1828754" indent="0" algn="just" defTabSz="914378" rtl="0" eaLnBrk="1" latinLnBrk="0" hangingPunct="1">
        <a:lnSpc>
          <a:spcPct val="150000"/>
        </a:lnSpc>
        <a:spcBef>
          <a:spcPct val="20000"/>
        </a:spcBef>
        <a:buFontTx/>
        <a:buNone/>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537"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40" userDrawn="1">
          <p15:clr>
            <a:srgbClr val="F26B43"/>
          </p15:clr>
        </p15:guide>
        <p15:guide id="2" pos="28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sales@edureka.co" TargetMode="External"/><Relationship Id="rId2" Type="http://schemas.openxmlformats.org/officeDocument/2006/relationships/hyperlink" Target="http://www.edureka.co/angular-js"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 Id="rId5" Type="http://schemas.openxmlformats.org/officeDocument/2006/relationships/image" Target="../media/image32.PNG"/><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png"/><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1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4.xml"/><Relationship Id="rId5" Type="http://schemas.openxmlformats.org/officeDocument/2006/relationships/image" Target="../media/image44.png"/><Relationship Id="rId4" Type="http://schemas.openxmlformats.org/officeDocument/2006/relationships/image" Target="../media/image43.png"/></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image" Target="../media/image50.png"/><Relationship Id="rId1" Type="http://schemas.openxmlformats.org/officeDocument/2006/relationships/slideLayout" Target="../slideLayouts/slideLayout4.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7.xml"/><Relationship Id="rId4" Type="http://schemas.openxmlformats.org/officeDocument/2006/relationships/image" Target="../media/image23.jpeg"/></Relationships>
</file>

<file path=ppt/slides/_rels/slide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7.xml"/><Relationship Id="rId5" Type="http://schemas.openxmlformats.org/officeDocument/2006/relationships/image" Target="../media/image24.jpeg"/><Relationship Id="rId4" Type="http://schemas.openxmlformats.org/officeDocument/2006/relationships/image" Target="../media/image23.jpeg"/></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7.xml"/><Relationship Id="rId6" Type="http://schemas.openxmlformats.org/officeDocument/2006/relationships/image" Target="../media/image25.png"/><Relationship Id="rId5" Type="http://schemas.openxmlformats.org/officeDocument/2006/relationships/image" Target="../media/image24.jpeg"/><Relationship Id="rId4" Type="http://schemas.openxmlformats.org/officeDocument/2006/relationships/image" Target="../media/image23.jpeg"/></Relationships>
</file>

<file path=ppt/slides/_rels/slide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71418" y="3197360"/>
            <a:ext cx="7620000" cy="738664"/>
          </a:xfrm>
          <a:prstGeom prst="rect">
            <a:avLst/>
          </a:prstGeom>
        </p:spPr>
        <p:txBody>
          <a:bodyPr wrap="square">
            <a:spAutoFit/>
          </a:bodyPr>
          <a:lstStyle/>
          <a:p>
            <a:pPr algn="ctr"/>
            <a:r>
              <a:rPr lang="en-US" sz="1400" dirty="0">
                <a:latin typeface="Tahoma" pitchFamily="34" charset="0"/>
                <a:ea typeface="Tahoma" pitchFamily="34" charset="0"/>
                <a:cs typeface="Tahoma" pitchFamily="34" charset="0"/>
              </a:rPr>
              <a:t>View </a:t>
            </a:r>
            <a:r>
              <a:rPr lang="en-US" sz="1400" dirty="0" smtClean="0">
                <a:latin typeface="Tahoma" pitchFamily="34" charset="0"/>
                <a:ea typeface="Tahoma" pitchFamily="34" charset="0"/>
                <a:cs typeface="Tahoma" pitchFamily="34" charset="0"/>
              </a:rPr>
              <a:t>AngularJS course details at </a:t>
            </a:r>
            <a:r>
              <a:rPr lang="en-US" sz="1400" dirty="0" smtClean="0">
                <a:latin typeface="Tahoma" pitchFamily="34" charset="0"/>
                <a:ea typeface="Tahoma" pitchFamily="34" charset="0"/>
                <a:cs typeface="Tahoma" pitchFamily="34" charset="0"/>
                <a:hlinkClick r:id="rId2"/>
              </a:rPr>
              <a:t>www.edureka.co/angular-js</a:t>
            </a:r>
            <a:endParaRPr lang="en-US" sz="1400" dirty="0">
              <a:latin typeface="Tahoma" pitchFamily="34" charset="0"/>
              <a:ea typeface="Tahoma" pitchFamily="34" charset="0"/>
              <a:cs typeface="Tahoma" pitchFamily="34" charset="0"/>
            </a:endParaRPr>
          </a:p>
          <a:p>
            <a:pPr algn="ctr"/>
            <a:endParaRPr lang="en-US" sz="1400" dirty="0" smtClean="0">
              <a:latin typeface="Tahoma" pitchFamily="34" charset="0"/>
              <a:ea typeface="Tahoma" pitchFamily="34" charset="0"/>
              <a:cs typeface="Tahoma" pitchFamily="34" charset="0"/>
            </a:endParaRPr>
          </a:p>
          <a:p>
            <a:pPr algn="ctr"/>
            <a:endParaRPr lang="en-US" sz="1400" dirty="0" smtClean="0">
              <a:latin typeface="Tahoma" pitchFamily="34" charset="0"/>
              <a:ea typeface="Tahoma" pitchFamily="34" charset="0"/>
              <a:cs typeface="Tahoma" pitchFamily="34" charset="0"/>
            </a:endParaRPr>
          </a:p>
        </p:txBody>
      </p:sp>
      <p:sp>
        <p:nvSpPr>
          <p:cNvPr id="6" name="TextBox 5"/>
          <p:cNvSpPr txBox="1"/>
          <p:nvPr/>
        </p:nvSpPr>
        <p:spPr>
          <a:xfrm>
            <a:off x="76200" y="3520392"/>
            <a:ext cx="5029200" cy="646331"/>
          </a:xfrm>
          <a:prstGeom prst="rect">
            <a:avLst/>
          </a:prstGeom>
          <a:noFill/>
        </p:spPr>
        <p:txBody>
          <a:bodyPr wrap="squar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For Queries :</a:t>
            </a:r>
          </a:p>
          <a:p>
            <a:pPr lvl="1"/>
            <a:r>
              <a:rPr lang="en-US" sz="1200" dirty="0" smtClean="0">
                <a:latin typeface="Tahoma" panose="020B0604030504040204" pitchFamily="34" charset="0"/>
                <a:ea typeface="Tahoma" panose="020B0604030504040204" pitchFamily="34" charset="0"/>
                <a:cs typeface="Tahoma" panose="020B0604030504040204" pitchFamily="34" charset="0"/>
              </a:rPr>
              <a:t>Post on Twitter @edurekaIN: </a:t>
            </a:r>
            <a:r>
              <a:rPr lang="en-US" sz="1200" dirty="0" smtClean="0">
                <a:solidFill>
                  <a:srgbClr val="00B0F0"/>
                </a:solidFill>
                <a:latin typeface="Tahoma" panose="020B0604030504040204" pitchFamily="34" charset="0"/>
                <a:ea typeface="Tahoma" panose="020B0604030504040204" pitchFamily="34" charset="0"/>
                <a:cs typeface="Tahoma" panose="020B0604030504040204" pitchFamily="34" charset="0"/>
              </a:rPr>
              <a:t>#askEdureka</a:t>
            </a:r>
            <a:endParaRPr lang="en-US" sz="1200" dirty="0">
              <a:solidFill>
                <a:srgbClr val="00B0F0"/>
              </a:solidFill>
              <a:latin typeface="Tahoma" panose="020B0604030504040204" pitchFamily="34" charset="0"/>
              <a:ea typeface="Tahoma" panose="020B0604030504040204" pitchFamily="34" charset="0"/>
              <a:cs typeface="Tahoma" panose="020B0604030504040204" pitchFamily="34" charset="0"/>
            </a:endParaRPr>
          </a:p>
          <a:p>
            <a:pPr lvl="1"/>
            <a:r>
              <a:rPr lang="en-US" sz="1200" dirty="0" smtClean="0">
                <a:latin typeface="Tahoma" panose="020B0604030504040204" pitchFamily="34" charset="0"/>
                <a:ea typeface="Tahoma" panose="020B0604030504040204" pitchFamily="34" charset="0"/>
                <a:cs typeface="Tahoma" panose="020B0604030504040204" pitchFamily="34" charset="0"/>
              </a:rPr>
              <a:t>Post on Facebook </a:t>
            </a:r>
            <a:r>
              <a:rPr lang="en-US" sz="1200" dirty="0">
                <a:solidFill>
                  <a:srgbClr val="00B0F0"/>
                </a:solidFill>
                <a:latin typeface="Tahoma" panose="020B0604030504040204" pitchFamily="34" charset="0"/>
                <a:ea typeface="Tahoma" panose="020B0604030504040204" pitchFamily="34" charset="0"/>
                <a:cs typeface="Tahoma" panose="020B0604030504040204" pitchFamily="34" charset="0"/>
              </a:rPr>
              <a:t>/edurekaIN</a:t>
            </a:r>
          </a:p>
        </p:txBody>
      </p:sp>
      <p:sp>
        <p:nvSpPr>
          <p:cNvPr id="7" name="TextBox 6"/>
          <p:cNvSpPr txBox="1"/>
          <p:nvPr/>
        </p:nvSpPr>
        <p:spPr>
          <a:xfrm>
            <a:off x="6467518" y="3520525"/>
            <a:ext cx="2619118" cy="830997"/>
          </a:xfrm>
          <a:prstGeom prst="rect">
            <a:avLst/>
          </a:prstGeom>
          <a:noFill/>
        </p:spPr>
        <p:txBody>
          <a:bodyPr wrap="square" rtlCol="0">
            <a:spAutoFit/>
          </a:bodyPr>
          <a:lstStyle/>
          <a:p>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For more details please contact us: </a:t>
            </a:r>
          </a:p>
          <a:p>
            <a:r>
              <a:rPr lang="en-IN" sz="1200" dirty="0" smtClean="0">
                <a:latin typeface="Tahoma" panose="020B0604030504040204" pitchFamily="34" charset="0"/>
                <a:ea typeface="Tahoma" panose="020B0604030504040204" pitchFamily="34" charset="0"/>
                <a:cs typeface="Tahoma" panose="020B0604030504040204" pitchFamily="34" charset="0"/>
              </a:rPr>
              <a:t>US : 1800 275 9730 (toll free)</a:t>
            </a:r>
          </a:p>
          <a:p>
            <a:r>
              <a:rPr lang="en-IN" sz="1200" dirty="0" smtClean="0">
                <a:latin typeface="Tahoma" panose="020B0604030504040204" pitchFamily="34" charset="0"/>
                <a:ea typeface="Tahoma" panose="020B0604030504040204" pitchFamily="34" charset="0"/>
                <a:cs typeface="Tahoma" panose="020B0604030504040204" pitchFamily="34" charset="0"/>
              </a:rPr>
              <a:t>INDIA </a:t>
            </a:r>
            <a:r>
              <a:rPr lang="en-IN" sz="1200" dirty="0">
                <a:latin typeface="Tahoma" panose="020B0604030504040204" pitchFamily="34" charset="0"/>
                <a:ea typeface="Tahoma" panose="020B0604030504040204" pitchFamily="34" charset="0"/>
                <a:cs typeface="Tahoma" panose="020B0604030504040204" pitchFamily="34" charset="0"/>
              </a:rPr>
              <a:t>: +91 88808 62004</a:t>
            </a:r>
          </a:p>
          <a:p>
            <a:r>
              <a:rPr lang="en-IN" sz="1200" dirty="0">
                <a:latin typeface="Tahoma" panose="020B0604030504040204" pitchFamily="34" charset="0"/>
                <a:ea typeface="Tahoma" panose="020B0604030504040204" pitchFamily="34" charset="0"/>
                <a:cs typeface="Tahoma" panose="020B0604030504040204" pitchFamily="34" charset="0"/>
              </a:rPr>
              <a:t>Email </a:t>
            </a:r>
            <a:r>
              <a:rPr lang="en-IN" sz="1200" dirty="0" smtClean="0">
                <a:latin typeface="Tahoma" panose="020B0604030504040204" pitchFamily="34" charset="0"/>
                <a:ea typeface="Tahoma" panose="020B0604030504040204" pitchFamily="34" charset="0"/>
                <a:cs typeface="Tahoma" panose="020B0604030504040204" pitchFamily="34" charset="0"/>
              </a:rPr>
              <a:t>us </a:t>
            </a:r>
            <a:r>
              <a:rPr lang="en-IN" sz="1200" dirty="0">
                <a:latin typeface="Tahoma" panose="020B0604030504040204" pitchFamily="34" charset="0"/>
                <a:ea typeface="Tahoma" panose="020B0604030504040204" pitchFamily="34" charset="0"/>
                <a:cs typeface="Tahoma" panose="020B0604030504040204" pitchFamily="34" charset="0"/>
              </a:rPr>
              <a:t>: </a:t>
            </a:r>
            <a:r>
              <a:rPr lang="en-IN" sz="1200" dirty="0" smtClean="0">
                <a:latin typeface="Tahoma" panose="020B0604030504040204" pitchFamily="34" charset="0"/>
                <a:ea typeface="Tahoma" panose="020B0604030504040204" pitchFamily="34" charset="0"/>
                <a:cs typeface="Tahoma" panose="020B0604030504040204" pitchFamily="34" charset="0"/>
                <a:hlinkClick r:id="rId3"/>
              </a:rPr>
              <a:t>sales@edureka.co</a:t>
            </a: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1235709" y="2551029"/>
            <a:ext cx="7154333" cy="646331"/>
          </a:xfrm>
          <a:prstGeom prst="rect">
            <a:avLst/>
          </a:prstGeom>
          <a:noFill/>
        </p:spPr>
        <p:txBody>
          <a:bodyPr wrap="square" rtlCol="0">
            <a:spAutoFit/>
          </a:bodyPr>
          <a:lstStyle/>
          <a:p>
            <a:pPr algn="ctr"/>
            <a:r>
              <a:rPr lang="en-IN" sz="1800" b="1" dirty="0" smtClean="0">
                <a:latin typeface="Castellar" panose="020A0402060406010301" pitchFamily="18" charset="0"/>
              </a:rPr>
              <a:t>Building </a:t>
            </a:r>
            <a:r>
              <a:rPr lang="en-IN" sz="1800" b="1" dirty="0">
                <a:latin typeface="Castellar" panose="020A0402060406010301" pitchFamily="18" charset="0"/>
              </a:rPr>
              <a:t>responsive Single </a:t>
            </a:r>
            <a:r>
              <a:rPr lang="en-IN" sz="1800" b="1" dirty="0" smtClean="0">
                <a:latin typeface="Castellar" panose="020A0402060406010301" pitchFamily="18" charset="0"/>
              </a:rPr>
              <a:t>page </a:t>
            </a:r>
            <a:r>
              <a:rPr lang="en-IN" sz="1800" b="1" dirty="0" smtClean="0">
                <a:latin typeface="Castellar" panose="020A0402060406010301" pitchFamily="18" charset="0"/>
              </a:rPr>
              <a:t>application </a:t>
            </a:r>
            <a:r>
              <a:rPr lang="en-IN" sz="1800" b="1" dirty="0" smtClean="0">
                <a:latin typeface="Castellar" panose="020A0402060406010301" pitchFamily="18" charset="0"/>
              </a:rPr>
              <a:t>using </a:t>
            </a:r>
            <a:r>
              <a:rPr lang="en-IN" sz="1800" b="1" dirty="0" err="1" smtClean="0">
                <a:latin typeface="Castellar" panose="020A0402060406010301" pitchFamily="18" charset="0"/>
              </a:rPr>
              <a:t>angularjs</a:t>
            </a:r>
            <a:endParaRPr lang="en-IN" sz="1800" b="1" dirty="0">
              <a:latin typeface="Castellar" panose="020A0402060406010301" pitchFamily="18" charset="0"/>
            </a:endParaRPr>
          </a:p>
        </p:txBody>
      </p:sp>
    </p:spTree>
    <p:extLst>
      <p:ext uri="{BB962C8B-B14F-4D97-AF65-F5344CB8AC3E}">
        <p14:creationId xmlns:p14="http://schemas.microsoft.com/office/powerpoint/2010/main" val="14459308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AngularJS?</a:t>
            </a:r>
            <a:endParaRPr lang="en-US" dirty="0"/>
          </a:p>
        </p:txBody>
      </p:sp>
      <p:sp>
        <p:nvSpPr>
          <p:cNvPr id="3" name="Content Placeholder 2"/>
          <p:cNvSpPr>
            <a:spLocks noGrp="1"/>
          </p:cNvSpPr>
          <p:nvPr>
            <p:ph idx="1"/>
          </p:nvPr>
        </p:nvSpPr>
        <p:spPr>
          <a:xfrm>
            <a:off x="447478" y="2198450"/>
            <a:ext cx="4134255" cy="3716067"/>
          </a:xfrm>
        </p:spPr>
        <p:txBody>
          <a:bodyPr/>
          <a:lstStyle/>
          <a:p>
            <a:r>
              <a:rPr lang="en-IN" dirty="0" err="1" smtClean="0">
                <a:solidFill>
                  <a:srgbClr val="262626"/>
                </a:solidFill>
              </a:rPr>
              <a:t>OpenSource</a:t>
            </a:r>
            <a:r>
              <a:rPr lang="en-IN" dirty="0" smtClean="0">
                <a:solidFill>
                  <a:srgbClr val="262626"/>
                </a:solidFill>
              </a:rPr>
              <a:t> </a:t>
            </a:r>
            <a:r>
              <a:rPr lang="en-IN" dirty="0">
                <a:solidFill>
                  <a:srgbClr val="262626"/>
                </a:solidFill>
              </a:rPr>
              <a:t>client side JavaScript framework created by </a:t>
            </a:r>
            <a:r>
              <a:rPr lang="en-IN" dirty="0" smtClean="0">
                <a:solidFill>
                  <a:srgbClr val="0070C0"/>
                </a:solidFill>
              </a:rPr>
              <a:t>Google</a:t>
            </a:r>
            <a:endParaRPr lang="en-US" dirty="0">
              <a:solidFill>
                <a:srgbClr val="0070C0"/>
              </a:solidFill>
            </a:endParaRPr>
          </a:p>
          <a:p>
            <a:r>
              <a:rPr lang="en-US" dirty="0" smtClean="0"/>
              <a:t>Designed </a:t>
            </a:r>
            <a:r>
              <a:rPr lang="en-US" dirty="0"/>
              <a:t>for web developers and designers, who </a:t>
            </a:r>
            <a:r>
              <a:rPr lang="en-US" dirty="0" smtClean="0"/>
              <a:t>need </a:t>
            </a:r>
            <a:r>
              <a:rPr lang="en-US" dirty="0"/>
              <a:t>to have </a:t>
            </a:r>
            <a:r>
              <a:rPr lang="en-US" dirty="0">
                <a:solidFill>
                  <a:srgbClr val="0070C0"/>
                </a:solidFill>
              </a:rPr>
              <a:t>more</a:t>
            </a:r>
            <a:r>
              <a:rPr lang="en-US" dirty="0"/>
              <a:t> </a:t>
            </a:r>
            <a:r>
              <a:rPr lang="en-US" dirty="0">
                <a:solidFill>
                  <a:srgbClr val="0070C0"/>
                </a:solidFill>
              </a:rPr>
              <a:t>control</a:t>
            </a:r>
            <a:r>
              <a:rPr lang="en-US" dirty="0"/>
              <a:t> over their web </a:t>
            </a:r>
            <a:r>
              <a:rPr lang="en-US" dirty="0" smtClean="0"/>
              <a:t>Applications</a:t>
            </a:r>
          </a:p>
          <a:p>
            <a:r>
              <a:rPr lang="en-US" dirty="0" smtClean="0"/>
              <a:t>AngularJS </a:t>
            </a:r>
            <a:r>
              <a:rPr lang="en-US" dirty="0"/>
              <a:t>accomplishes a lot by embracing </a:t>
            </a:r>
            <a:r>
              <a:rPr lang="en-US" dirty="0">
                <a:solidFill>
                  <a:srgbClr val="0070C0"/>
                </a:solidFill>
              </a:rPr>
              <a:t>HTML</a:t>
            </a:r>
            <a:r>
              <a:rPr lang="en-US" dirty="0"/>
              <a:t>, </a:t>
            </a:r>
            <a:r>
              <a:rPr lang="en-US" dirty="0">
                <a:solidFill>
                  <a:srgbClr val="0070C0"/>
                </a:solidFill>
              </a:rPr>
              <a:t>JavaScript</a:t>
            </a:r>
            <a:r>
              <a:rPr lang="en-US" dirty="0"/>
              <a:t> and </a:t>
            </a:r>
            <a:r>
              <a:rPr lang="en-US" dirty="0">
                <a:solidFill>
                  <a:srgbClr val="0070C0"/>
                </a:solidFill>
              </a:rPr>
              <a:t>CSS</a:t>
            </a:r>
          </a:p>
        </p:txBody>
      </p:sp>
      <p:pic>
        <p:nvPicPr>
          <p:cNvPr id="1026" name="Picture 2" descr="http://i.ytimg.com/vi/4EVBg1pNdtc/maxresdefault.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62276" y="1443592"/>
            <a:ext cx="4117975" cy="231636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83671" y="1074260"/>
            <a:ext cx="3836975" cy="646331"/>
          </a:xfrm>
          <a:prstGeom prst="rect">
            <a:avLst/>
          </a:prstGeom>
          <a:noFill/>
        </p:spPr>
        <p:txBody>
          <a:bodyPr wrap="square" rtlCol="0">
            <a:spAutoFit/>
          </a:bodyPr>
          <a:lstStyle/>
          <a:p>
            <a:pPr algn="ctr"/>
            <a:r>
              <a:rPr lang="en-US" sz="12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AngularJS was originally developed in 2009 by </a:t>
            </a:r>
            <a:r>
              <a:rPr lang="en-US" sz="1200" b="1" dirty="0" err="1">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Misko</a:t>
            </a:r>
            <a:r>
              <a:rPr lang="en-US" sz="1200" b="1"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 </a:t>
            </a:r>
            <a:r>
              <a:rPr lang="en-US" sz="1200" b="1" dirty="0" err="1">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Hevery</a:t>
            </a:r>
            <a:r>
              <a:rPr lang="en-US" sz="1200" b="1"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 </a:t>
            </a:r>
            <a:r>
              <a:rPr lang="en-US" sz="12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and </a:t>
            </a:r>
            <a:r>
              <a:rPr lang="en-US" sz="1200" b="1"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Adam </a:t>
            </a:r>
            <a:r>
              <a:rPr lang="en-US" sz="1200" b="1" dirty="0" err="1">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Abrons</a:t>
            </a:r>
            <a:r>
              <a:rPr lang="en-US" sz="1200" b="1"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 </a:t>
            </a:r>
            <a:r>
              <a:rPr lang="en-US" sz="12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at Brat Tech LLC, firstly named as </a:t>
            </a:r>
            <a:r>
              <a:rPr lang="en-US" sz="1200" dirty="0" err="1">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GetAngular</a:t>
            </a:r>
            <a:endParaRPr lang="en-US" sz="12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2238384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loud Callout 3"/>
          <p:cNvSpPr/>
          <p:nvPr/>
        </p:nvSpPr>
        <p:spPr>
          <a:xfrm>
            <a:off x="5262663" y="735017"/>
            <a:ext cx="3346316" cy="2975044"/>
          </a:xfrm>
          <a:prstGeom prst="cloudCallout">
            <a:avLst>
              <a:gd name="adj1" fmla="val -78432"/>
              <a:gd name="adj2" fmla="val 18296"/>
            </a:avLst>
          </a:prstGeom>
          <a:ln>
            <a:solidFill>
              <a:schemeClr val="accent6"/>
            </a:solidFill>
          </a:ln>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US" sz="1100" dirty="0" smtClean="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A </a:t>
            </a:r>
            <a:r>
              <a:rPr lang="en-US" sz="11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better way to think about angular is </a:t>
            </a:r>
            <a:r>
              <a:rPr lang="en-US" sz="1100" b="1" u="sng" dirty="0">
                <a:solidFill>
                  <a:srgbClr val="C00000"/>
                </a:solidFill>
                <a:latin typeface="Tahoma" panose="020B0604030504040204" pitchFamily="34" charset="0"/>
                <a:ea typeface="Tahoma" panose="020B0604030504040204" pitchFamily="34" charset="0"/>
                <a:cs typeface="Tahoma" panose="020B0604030504040204" pitchFamily="34" charset="0"/>
              </a:rPr>
              <a:t>not</a:t>
            </a:r>
            <a:r>
              <a:rPr lang="en-US" sz="1100" dirty="0">
                <a:solidFill>
                  <a:srgbClr val="C00000"/>
                </a:solidFill>
                <a:latin typeface="Tahoma" panose="020B0604030504040204" pitchFamily="34" charset="0"/>
                <a:ea typeface="Tahoma" panose="020B0604030504040204" pitchFamily="34" charset="0"/>
                <a:cs typeface="Tahoma" panose="020B0604030504040204" pitchFamily="34" charset="0"/>
              </a:rPr>
              <a:t> </a:t>
            </a:r>
            <a:r>
              <a:rPr lang="en-US" sz="11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to think about it as framework but as HTML compiler which allows you to create your OWN DSL in HTML, by attaching your own behavior to any HTML element, attribute or text. And by any I mean that you can make up your own names (outside those of HTML spec)</a:t>
            </a:r>
          </a:p>
        </p:txBody>
      </p:sp>
      <p:pic>
        <p:nvPicPr>
          <p:cNvPr id="5" name="Picture 4"/>
          <p:cNvPicPr>
            <a:picLocks noChangeAspect="1"/>
          </p:cNvPicPr>
          <p:nvPr/>
        </p:nvPicPr>
        <p:blipFill>
          <a:blip r:embed="rId2"/>
          <a:stretch>
            <a:fillRect/>
          </a:stretch>
        </p:blipFill>
        <p:spPr>
          <a:xfrm>
            <a:off x="1653353" y="2870577"/>
            <a:ext cx="2510085" cy="1678968"/>
          </a:xfrm>
          <a:prstGeom prst="rect">
            <a:avLst/>
          </a:prstGeom>
        </p:spPr>
      </p:pic>
      <p:sp>
        <p:nvSpPr>
          <p:cNvPr id="8" name="Rectangle 7"/>
          <p:cNvSpPr/>
          <p:nvPr/>
        </p:nvSpPr>
        <p:spPr>
          <a:xfrm>
            <a:off x="2181273" y="2460619"/>
            <a:ext cx="1454244" cy="307777"/>
          </a:xfrm>
          <a:prstGeom prst="rect">
            <a:avLst/>
          </a:prstGeom>
        </p:spPr>
        <p:txBody>
          <a:bodyPr wrap="none">
            <a:spAutoFit/>
          </a:bodyPr>
          <a:lstStyle/>
          <a:p>
            <a:r>
              <a:rPr lang="en-US" sz="1400" b="1" dirty="0" err="1"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Misko</a:t>
            </a:r>
            <a:r>
              <a:rPr lang="en-US" sz="1400" b="1"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1400" b="1"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Hevery</a:t>
            </a:r>
            <a:r>
              <a:rPr lang="en-US" sz="1400" b="1"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p>
        </p:txBody>
      </p:sp>
      <p:sp>
        <p:nvSpPr>
          <p:cNvPr id="6" name="Title 1"/>
          <p:cNvSpPr>
            <a:spLocks noGrp="1"/>
          </p:cNvSpPr>
          <p:nvPr>
            <p:ph type="title"/>
          </p:nvPr>
        </p:nvSpPr>
        <p:spPr>
          <a:xfrm>
            <a:off x="477296" y="160775"/>
            <a:ext cx="7886700" cy="516428"/>
          </a:xfrm>
        </p:spPr>
        <p:txBody>
          <a:bodyPr/>
          <a:lstStyle/>
          <a:p>
            <a:r>
              <a:rPr lang="en-US" dirty="0" smtClean="0"/>
              <a:t>What is AngularJS a/c to </a:t>
            </a:r>
            <a:r>
              <a:rPr lang="en-US" dirty="0" err="1" smtClean="0"/>
              <a:t>Misko</a:t>
            </a:r>
            <a:r>
              <a:rPr lang="en-US" dirty="0" smtClean="0"/>
              <a:t> </a:t>
            </a:r>
            <a:r>
              <a:rPr lang="en-US" dirty="0" err="1" smtClean="0"/>
              <a:t>Hevery</a:t>
            </a:r>
            <a:r>
              <a:rPr lang="en-US" dirty="0" smtClean="0"/>
              <a:t> ?</a:t>
            </a:r>
            <a:endParaRPr lang="en-US" dirty="0"/>
          </a:p>
        </p:txBody>
      </p:sp>
    </p:spTree>
    <p:extLst>
      <p:ext uri="{BB962C8B-B14F-4D97-AF65-F5344CB8AC3E}">
        <p14:creationId xmlns:p14="http://schemas.microsoft.com/office/powerpoint/2010/main" val="40261983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Brands Using AngularJS</a:t>
            </a:r>
            <a:endParaRPr lang="en-US" dirty="0"/>
          </a:p>
        </p:txBody>
      </p:sp>
      <p:pic>
        <p:nvPicPr>
          <p:cNvPr id="3" name="Picture 2"/>
          <p:cNvPicPr>
            <a:picLocks noChangeAspect="1"/>
          </p:cNvPicPr>
          <p:nvPr/>
        </p:nvPicPr>
        <p:blipFill>
          <a:blip r:embed="rId2"/>
          <a:stretch>
            <a:fillRect/>
          </a:stretch>
        </p:blipFill>
        <p:spPr>
          <a:xfrm>
            <a:off x="5712087" y="1055947"/>
            <a:ext cx="2213510" cy="823510"/>
          </a:xfrm>
          <a:prstGeom prst="rect">
            <a:avLst/>
          </a:prstGeom>
        </p:spPr>
      </p:pic>
      <p:pic>
        <p:nvPicPr>
          <p:cNvPr id="1028" name="Picture 4" descr="http://search.gigaom.com/wp-content/uploads/sites/3/2012/06/Netflix.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25583" y="3216540"/>
            <a:ext cx="2177794" cy="591951"/>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p:cNvGrpSpPr/>
          <p:nvPr/>
        </p:nvGrpSpPr>
        <p:grpSpPr>
          <a:xfrm>
            <a:off x="663744" y="810971"/>
            <a:ext cx="3182603" cy="1706509"/>
            <a:chOff x="663744" y="810971"/>
            <a:chExt cx="3182603" cy="1706509"/>
          </a:xfrm>
        </p:grpSpPr>
        <p:pic>
          <p:nvPicPr>
            <p:cNvPr id="5" name="Picture 4"/>
            <p:cNvPicPr>
              <a:picLocks noChangeAspect="1"/>
            </p:cNvPicPr>
            <p:nvPr/>
          </p:nvPicPr>
          <p:blipFill>
            <a:blip r:embed="rId4"/>
            <a:stretch>
              <a:fillRect/>
            </a:stretch>
          </p:blipFill>
          <p:spPr>
            <a:xfrm>
              <a:off x="838959" y="810971"/>
              <a:ext cx="2832174" cy="1434242"/>
            </a:xfrm>
            <a:prstGeom prst="rect">
              <a:avLst/>
            </a:prstGeom>
          </p:spPr>
        </p:pic>
        <p:sp>
          <p:nvSpPr>
            <p:cNvPr id="4" name="TextBox 3"/>
            <p:cNvSpPr txBox="1"/>
            <p:nvPr/>
          </p:nvSpPr>
          <p:spPr>
            <a:xfrm>
              <a:off x="663744" y="2240481"/>
              <a:ext cx="3182603" cy="276999"/>
            </a:xfrm>
            <a:prstGeom prst="rect">
              <a:avLst/>
            </a:prstGeom>
            <a:noFill/>
          </p:spPr>
          <p:txBody>
            <a:bodyPr wrap="none" rtlCol="0">
              <a:spAutoFit/>
            </a:bodyPr>
            <a:lstStyle/>
            <a:p>
              <a:pPr algn="ct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YouTube application for Sony's PlayStation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3</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grpSp>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61114" y="2227438"/>
            <a:ext cx="4115455" cy="2472403"/>
          </a:xfrm>
          <a:prstGeom prst="rect">
            <a:avLst/>
          </a:prstGeom>
        </p:spPr>
      </p:pic>
    </p:spTree>
    <p:extLst>
      <p:ext uri="{BB962C8B-B14F-4D97-AF65-F5344CB8AC3E}">
        <p14:creationId xmlns:p14="http://schemas.microsoft.com/office/powerpoint/2010/main" val="38100393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Brands Using AngularJS</a:t>
            </a:r>
          </a:p>
        </p:txBody>
      </p:sp>
      <p:pic>
        <p:nvPicPr>
          <p:cNvPr id="1026" name="Picture 2" descr="http://3.bp.blogspot.com/-Sff89YZ1Kq0/T-dvh03TsnI/AAAAAAAAADo/ZOnhfHNRUXM/s1600/Freelancer-copy.com_logo_color_on_whit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4680" y="786741"/>
            <a:ext cx="4268121" cy="89340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www.thepowderstash.com/images/Weather.com.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3254" y="1738901"/>
            <a:ext cx="2765348" cy="203668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stretch>
            <a:fillRect/>
          </a:stretch>
        </p:blipFill>
        <p:spPr>
          <a:xfrm>
            <a:off x="807396" y="1789681"/>
            <a:ext cx="5210512" cy="3216618"/>
          </a:xfrm>
          <a:prstGeom prst="rect">
            <a:avLst/>
          </a:prstGeom>
        </p:spPr>
      </p:pic>
    </p:spTree>
    <p:extLst>
      <p:ext uri="{BB962C8B-B14F-4D97-AF65-F5344CB8AC3E}">
        <p14:creationId xmlns:p14="http://schemas.microsoft.com/office/powerpoint/2010/main" val="18407171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Elbow Connector 6"/>
          <p:cNvCxnSpPr>
            <a:stCxn id="4" idx="2"/>
            <a:endCxn id="5" idx="1"/>
          </p:cNvCxnSpPr>
          <p:nvPr/>
        </p:nvCxnSpPr>
        <p:spPr>
          <a:xfrm rot="16200000" flipH="1">
            <a:off x="4237169" y="3253992"/>
            <a:ext cx="624795" cy="1178616"/>
          </a:xfrm>
          <a:prstGeom prst="bentConnector2">
            <a:avLst/>
          </a:prstGeom>
          <a:ln w="15875"/>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2890869" y="914401"/>
            <a:ext cx="2745291" cy="2616502"/>
            <a:chOff x="2920053" y="1332691"/>
            <a:chExt cx="2255507" cy="2198211"/>
          </a:xfrm>
        </p:grpSpPr>
        <p:sp>
          <p:nvSpPr>
            <p:cNvPr id="4" name="Rounded Rectangle 3"/>
            <p:cNvSpPr/>
            <p:nvPr/>
          </p:nvSpPr>
          <p:spPr>
            <a:xfrm>
              <a:off x="2957211" y="3038034"/>
              <a:ext cx="1682885" cy="49286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t>SPA</a:t>
              </a:r>
              <a:endParaRPr lang="en-US" b="1"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93976" y="1332691"/>
              <a:ext cx="1781584" cy="1781584"/>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20053" y="2416550"/>
              <a:ext cx="659728" cy="658813"/>
            </a:xfrm>
            <a:prstGeom prst="rect">
              <a:avLst/>
            </a:prstGeom>
          </p:spPr>
        </p:pic>
      </p:grpSp>
      <p:grpSp>
        <p:nvGrpSpPr>
          <p:cNvPr id="18" name="Group 17"/>
          <p:cNvGrpSpPr/>
          <p:nvPr/>
        </p:nvGrpSpPr>
        <p:grpSpPr>
          <a:xfrm>
            <a:off x="5138874" y="4066163"/>
            <a:ext cx="2555707" cy="505843"/>
            <a:chOff x="3611629" y="3289575"/>
            <a:chExt cx="3927308" cy="1438072"/>
          </a:xfrm>
        </p:grpSpPr>
        <p:sp>
          <p:nvSpPr>
            <p:cNvPr id="5" name="Rounded Rectangle 4"/>
            <p:cNvSpPr/>
            <p:nvPr/>
          </p:nvSpPr>
          <p:spPr>
            <a:xfrm>
              <a:off x="3611629" y="3289575"/>
              <a:ext cx="1618034" cy="50908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smtClean="0"/>
                <a:t>AngularJS</a:t>
              </a:r>
              <a:endParaRPr lang="en-US" sz="900" dirty="0"/>
            </a:p>
          </p:txBody>
        </p:sp>
        <p:cxnSp>
          <p:nvCxnSpPr>
            <p:cNvPr id="9" name="Elbow Connector 8"/>
            <p:cNvCxnSpPr>
              <a:stCxn id="5" idx="2"/>
              <a:endCxn id="6" idx="1"/>
            </p:cNvCxnSpPr>
            <p:nvPr/>
          </p:nvCxnSpPr>
          <p:spPr>
            <a:xfrm rot="16200000" flipH="1">
              <a:off x="4793827" y="3425474"/>
              <a:ext cx="672830" cy="1419193"/>
            </a:xfrm>
            <a:prstGeom prst="bentConnector2">
              <a:avLst/>
            </a:prstGeom>
            <a:ln w="15875"/>
          </p:spPr>
          <p:style>
            <a:lnRef idx="1">
              <a:schemeClr val="accent1"/>
            </a:lnRef>
            <a:fillRef idx="0">
              <a:schemeClr val="accent1"/>
            </a:fillRef>
            <a:effectRef idx="0">
              <a:schemeClr val="accent1"/>
            </a:effectRef>
            <a:fontRef idx="minor">
              <a:schemeClr val="tx1"/>
            </a:fontRef>
          </p:style>
        </p:cxnSp>
        <p:sp>
          <p:nvSpPr>
            <p:cNvPr id="6" name="Rounded Rectangle 5"/>
            <p:cNvSpPr/>
            <p:nvPr/>
          </p:nvSpPr>
          <p:spPr>
            <a:xfrm>
              <a:off x="5839839" y="4215324"/>
              <a:ext cx="1699098" cy="51232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900" dirty="0" err="1" smtClean="0"/>
                <a:t>TakeAway</a:t>
              </a:r>
              <a:endParaRPr lang="en-US" sz="800" dirty="0"/>
            </a:p>
          </p:txBody>
        </p:sp>
      </p:grpSp>
      <p:sp>
        <p:nvSpPr>
          <p:cNvPr id="19"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smtClean="0"/>
              <a:t>Let us see what is Single Page Application first </a:t>
            </a:r>
            <a:endParaRPr lang="en-US" dirty="0"/>
          </a:p>
        </p:txBody>
      </p:sp>
    </p:spTree>
    <p:extLst>
      <p:ext uri="{BB962C8B-B14F-4D97-AF65-F5344CB8AC3E}">
        <p14:creationId xmlns:p14="http://schemas.microsoft.com/office/powerpoint/2010/main" val="90599800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 PAGE APPLICATION</a:t>
            </a:r>
            <a:endParaRPr lang="en-US" dirty="0"/>
          </a:p>
        </p:txBody>
      </p:sp>
      <p:sp>
        <p:nvSpPr>
          <p:cNvPr id="3" name="Content Placeholder 2"/>
          <p:cNvSpPr>
            <a:spLocks noGrp="1"/>
          </p:cNvSpPr>
          <p:nvPr>
            <p:ph idx="1"/>
          </p:nvPr>
        </p:nvSpPr>
        <p:spPr>
          <a:xfrm>
            <a:off x="457200" y="770856"/>
            <a:ext cx="7886700" cy="3927702"/>
          </a:xfrm>
        </p:spPr>
        <p:txBody>
          <a:bodyPr/>
          <a:lstStyle/>
          <a:p>
            <a:r>
              <a:rPr lang="en-US" dirty="0"/>
              <a:t> Single Page Application is a web app in which the majority of interactions are handled on the client without the need to reach a server, with a goal of providing a more fluid user experience</a:t>
            </a:r>
          </a:p>
        </p:txBody>
      </p:sp>
      <p:pic>
        <p:nvPicPr>
          <p:cNvPr id="4" name="Picture 3"/>
          <p:cNvPicPr>
            <a:picLocks noChangeAspect="1"/>
          </p:cNvPicPr>
          <p:nvPr/>
        </p:nvPicPr>
        <p:blipFill>
          <a:blip r:embed="rId2"/>
          <a:stretch>
            <a:fillRect/>
          </a:stretch>
        </p:blipFill>
        <p:spPr>
          <a:xfrm>
            <a:off x="749030" y="1714501"/>
            <a:ext cx="4682246" cy="2633764"/>
          </a:xfrm>
          <a:prstGeom prst="rect">
            <a:avLst/>
          </a:prstGeom>
        </p:spPr>
      </p:pic>
      <p:sp>
        <p:nvSpPr>
          <p:cNvPr id="6" name="TextBox 5"/>
          <p:cNvSpPr txBox="1"/>
          <p:nvPr/>
        </p:nvSpPr>
        <p:spPr>
          <a:xfrm>
            <a:off x="1634245" y="4569501"/>
            <a:ext cx="3064213" cy="300082"/>
          </a:xfrm>
          <a:prstGeom prst="rect">
            <a:avLst/>
          </a:prstGeom>
          <a:noFill/>
        </p:spPr>
        <p:txBody>
          <a:bodyPr wrap="square" rtlCol="0">
            <a:spAutoFit/>
          </a:bodyPr>
          <a:lstStyle/>
          <a:p>
            <a:r>
              <a:rPr lang="en-US" dirty="0" smtClean="0"/>
              <a:t>Reference: https</a:t>
            </a:r>
            <a:r>
              <a:rPr lang="en-US" dirty="0"/>
              <a:t>://channel9.msdn.com/</a:t>
            </a: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4523" y="1614793"/>
            <a:ext cx="2476907" cy="2476907"/>
          </a:xfrm>
          <a:prstGeom prst="rect">
            <a:avLst/>
          </a:prstGeom>
        </p:spPr>
      </p:pic>
      <p:sp>
        <p:nvSpPr>
          <p:cNvPr id="8" name="TextBox 7"/>
          <p:cNvSpPr txBox="1"/>
          <p:nvPr/>
        </p:nvSpPr>
        <p:spPr>
          <a:xfrm>
            <a:off x="6363163" y="1404433"/>
            <a:ext cx="1060315" cy="430887"/>
          </a:xfrm>
          <a:prstGeom prst="rect">
            <a:avLst/>
          </a:prstGeom>
          <a:noFill/>
        </p:spPr>
        <p:txBody>
          <a:bodyPr wrap="square" rtlCol="0">
            <a:spAutoFit/>
          </a:bodyPr>
          <a:lstStyle/>
          <a:p>
            <a:pPr algn="ctr"/>
            <a:r>
              <a:rPr lang="en-US" sz="1100" b="1" dirty="0" smtClean="0"/>
              <a:t>Client Side Routing</a:t>
            </a:r>
            <a:endParaRPr lang="en-US" sz="1100" b="1" dirty="0"/>
          </a:p>
        </p:txBody>
      </p:sp>
      <p:sp>
        <p:nvSpPr>
          <p:cNvPr id="7" name="TextBox 6"/>
          <p:cNvSpPr txBox="1"/>
          <p:nvPr/>
        </p:nvSpPr>
        <p:spPr>
          <a:xfrm>
            <a:off x="7559780" y="1384977"/>
            <a:ext cx="1060315" cy="430887"/>
          </a:xfrm>
          <a:prstGeom prst="rect">
            <a:avLst/>
          </a:prstGeom>
          <a:noFill/>
        </p:spPr>
        <p:txBody>
          <a:bodyPr wrap="square" rtlCol="0">
            <a:spAutoFit/>
          </a:bodyPr>
          <a:lstStyle/>
          <a:p>
            <a:pPr algn="ctr"/>
            <a:r>
              <a:rPr lang="en-US" sz="1100" b="1" dirty="0" smtClean="0"/>
              <a:t>Client Side Rendering</a:t>
            </a:r>
            <a:endParaRPr lang="en-US" sz="1100" b="1" dirty="0"/>
          </a:p>
        </p:txBody>
      </p:sp>
    </p:spTree>
    <p:extLst>
      <p:ext uri="{BB962C8B-B14F-4D97-AF65-F5344CB8AC3E}">
        <p14:creationId xmlns:p14="http://schemas.microsoft.com/office/powerpoint/2010/main" val="31355882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RESPONSIVE SINGLE </a:t>
            </a:r>
            <a:r>
              <a:rPr lang="en-US" dirty="0"/>
              <a:t>PAGE </a:t>
            </a:r>
            <a:r>
              <a:rPr lang="en-US" dirty="0" smtClean="0"/>
              <a:t>APPLICATION</a:t>
            </a:r>
            <a:endParaRPr lang="en-US" dirty="0"/>
          </a:p>
        </p:txBody>
      </p:sp>
      <p:grpSp>
        <p:nvGrpSpPr>
          <p:cNvPr id="7" name="Group 6"/>
          <p:cNvGrpSpPr/>
          <p:nvPr/>
        </p:nvGrpSpPr>
        <p:grpSpPr>
          <a:xfrm>
            <a:off x="1813758" y="881483"/>
            <a:ext cx="5374983" cy="3804110"/>
            <a:chOff x="996635" y="2291994"/>
            <a:chExt cx="5374983" cy="380411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6635" y="2291994"/>
              <a:ext cx="5374983" cy="3804110"/>
            </a:xfrm>
            <a:prstGeom prst="rect">
              <a:avLst/>
            </a:prstGeom>
          </p:spPr>
        </p:pic>
        <p:sp>
          <p:nvSpPr>
            <p:cNvPr id="6" name="Rectangle 5"/>
            <p:cNvSpPr/>
            <p:nvPr/>
          </p:nvSpPr>
          <p:spPr>
            <a:xfrm>
              <a:off x="5234376" y="2651514"/>
              <a:ext cx="998483" cy="578069"/>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37782848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Elbow Connector 6"/>
          <p:cNvCxnSpPr>
            <a:stCxn id="4" idx="2"/>
            <a:endCxn id="5" idx="1"/>
          </p:cNvCxnSpPr>
          <p:nvPr/>
        </p:nvCxnSpPr>
        <p:spPr>
          <a:xfrm rot="16200000" flipH="1">
            <a:off x="2433318" y="2223443"/>
            <a:ext cx="607809" cy="1841395"/>
          </a:xfrm>
          <a:prstGeom prst="bentConnector2">
            <a:avLst/>
          </a:prstGeom>
          <a:ln w="15875"/>
        </p:spPr>
        <p:style>
          <a:lnRef idx="1">
            <a:schemeClr val="accent1"/>
          </a:lnRef>
          <a:fillRef idx="0">
            <a:schemeClr val="accent1"/>
          </a:fillRef>
          <a:effectRef idx="0">
            <a:schemeClr val="accent1"/>
          </a:effectRef>
          <a:fontRef idx="minor">
            <a:schemeClr val="tx1"/>
          </a:fontRef>
        </p:style>
      </p:cxnSp>
      <p:cxnSp>
        <p:nvCxnSpPr>
          <p:cNvPr id="9" name="Elbow Connector 8"/>
          <p:cNvCxnSpPr>
            <a:stCxn id="5" idx="2"/>
            <a:endCxn id="6" idx="1"/>
          </p:cNvCxnSpPr>
          <p:nvPr/>
        </p:nvCxnSpPr>
        <p:spPr>
          <a:xfrm rot="16200000" flipH="1">
            <a:off x="5830145" y="2743237"/>
            <a:ext cx="267509" cy="2378346"/>
          </a:xfrm>
          <a:prstGeom prst="bentConnector2">
            <a:avLst/>
          </a:prstGeom>
          <a:ln w="15875"/>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392809" y="1945532"/>
            <a:ext cx="1087744" cy="894705"/>
            <a:chOff x="1392808" y="642026"/>
            <a:chExt cx="2255507" cy="2198211"/>
          </a:xfrm>
        </p:grpSpPr>
        <p:sp>
          <p:nvSpPr>
            <p:cNvPr id="4" name="Rounded Rectangle 3"/>
            <p:cNvSpPr/>
            <p:nvPr/>
          </p:nvSpPr>
          <p:spPr>
            <a:xfrm>
              <a:off x="1429966" y="2347369"/>
              <a:ext cx="1682885" cy="49286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900" dirty="0" smtClean="0"/>
                <a:t>SPA</a:t>
              </a:r>
              <a:endParaRPr lang="en-US" sz="900"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66731" y="642026"/>
              <a:ext cx="1781584" cy="1781584"/>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92808" y="1725885"/>
              <a:ext cx="659728" cy="658813"/>
            </a:xfrm>
            <a:prstGeom prst="rect">
              <a:avLst/>
            </a:prstGeom>
          </p:spPr>
        </p:pic>
      </p:grpSp>
      <p:grpSp>
        <p:nvGrpSpPr>
          <p:cNvPr id="16" name="Group 15"/>
          <p:cNvGrpSpPr/>
          <p:nvPr/>
        </p:nvGrpSpPr>
        <p:grpSpPr>
          <a:xfrm>
            <a:off x="3489955" y="1799617"/>
            <a:ext cx="2619015" cy="1999039"/>
            <a:chOff x="3489955" y="2347369"/>
            <a:chExt cx="1897221" cy="1451287"/>
          </a:xfrm>
        </p:grpSpPr>
        <p:sp>
          <p:nvSpPr>
            <p:cNvPr id="5" name="Rounded Rectangle 4"/>
            <p:cNvSpPr/>
            <p:nvPr/>
          </p:nvSpPr>
          <p:spPr>
            <a:xfrm>
              <a:off x="3611629" y="3289575"/>
              <a:ext cx="1618034" cy="50908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t>AngularJS</a:t>
              </a:r>
              <a:endParaRPr lang="en-US" b="1" dirty="0"/>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89955" y="2502472"/>
              <a:ext cx="811532" cy="810406"/>
            </a:xfrm>
            <a:prstGeom prst="rect">
              <a:avLst/>
            </a:prstGeom>
          </p:spPr>
        </p:pic>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92483" y="2347369"/>
              <a:ext cx="994693" cy="994693"/>
            </a:xfrm>
            <a:prstGeom prst="rect">
              <a:avLst/>
            </a:prstGeom>
          </p:spPr>
        </p:pic>
      </p:grpSp>
      <p:sp>
        <p:nvSpPr>
          <p:cNvPr id="6" name="Rounded Rectangle 5"/>
          <p:cNvSpPr/>
          <p:nvPr/>
        </p:nvSpPr>
        <p:spPr>
          <a:xfrm>
            <a:off x="7153072" y="3949430"/>
            <a:ext cx="979250" cy="23346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err="1" smtClean="0"/>
              <a:t>TakeAway</a:t>
            </a:r>
            <a:endParaRPr lang="en-US" sz="1000" dirty="0"/>
          </a:p>
        </p:txBody>
      </p:sp>
      <p:sp>
        <p:nvSpPr>
          <p:cNvPr id="18"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smtClean="0"/>
              <a:t>AngularJS in Detail</a:t>
            </a:r>
            <a:endParaRPr lang="en-US" dirty="0"/>
          </a:p>
        </p:txBody>
      </p:sp>
    </p:spTree>
    <p:extLst>
      <p:ext uri="{BB962C8B-B14F-4D97-AF65-F5344CB8AC3E}">
        <p14:creationId xmlns:p14="http://schemas.microsoft.com/office/powerpoint/2010/main" val="39553570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a:off x="6897177" y="3128049"/>
            <a:ext cx="1182" cy="479457"/>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6880967" y="2265530"/>
            <a:ext cx="1182" cy="479457"/>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MVC &amp; MVW Way of AngularJS</a:t>
            </a:r>
            <a:endParaRPr lang="en-US" dirty="0"/>
          </a:p>
        </p:txBody>
      </p:sp>
      <p:pic>
        <p:nvPicPr>
          <p:cNvPr id="4" name="Picture 3"/>
          <p:cNvPicPr>
            <a:picLocks noChangeAspect="1"/>
          </p:cNvPicPr>
          <p:nvPr/>
        </p:nvPicPr>
        <p:blipFill>
          <a:blip r:embed="rId2"/>
          <a:stretch>
            <a:fillRect/>
          </a:stretch>
        </p:blipFill>
        <p:spPr>
          <a:xfrm>
            <a:off x="197749" y="1098080"/>
            <a:ext cx="4025088" cy="3018816"/>
          </a:xfrm>
          <a:prstGeom prst="rect">
            <a:avLst/>
          </a:prstGeom>
        </p:spPr>
      </p:pic>
      <p:sp>
        <p:nvSpPr>
          <p:cNvPr id="7" name="Rectangle 6"/>
          <p:cNvSpPr/>
          <p:nvPr/>
        </p:nvSpPr>
        <p:spPr>
          <a:xfrm>
            <a:off x="4859258" y="1367933"/>
            <a:ext cx="1264595" cy="1001949"/>
          </a:xfrm>
          <a:prstGeom prst="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smtClean="0"/>
              <a:t>Model</a:t>
            </a:r>
            <a:endParaRPr lang="en-US" dirty="0"/>
          </a:p>
        </p:txBody>
      </p:sp>
      <p:sp>
        <p:nvSpPr>
          <p:cNvPr id="8" name="Rectangle 7"/>
          <p:cNvSpPr/>
          <p:nvPr/>
        </p:nvSpPr>
        <p:spPr>
          <a:xfrm>
            <a:off x="7657538" y="1338749"/>
            <a:ext cx="1264595" cy="1001949"/>
          </a:xfrm>
          <a:prstGeom prst="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smtClean="0"/>
              <a:t>View</a:t>
            </a:r>
            <a:endParaRPr lang="en-US" dirty="0"/>
          </a:p>
        </p:txBody>
      </p:sp>
      <p:sp>
        <p:nvSpPr>
          <p:cNvPr id="9" name="Rectangle 8"/>
          <p:cNvSpPr/>
          <p:nvPr/>
        </p:nvSpPr>
        <p:spPr>
          <a:xfrm>
            <a:off x="6393874" y="3513474"/>
            <a:ext cx="1108019" cy="56933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Directive</a:t>
            </a:r>
            <a:endParaRPr lang="en-US" dirty="0"/>
          </a:p>
        </p:txBody>
      </p:sp>
      <p:sp>
        <p:nvSpPr>
          <p:cNvPr id="10" name="TextBox 9"/>
          <p:cNvSpPr txBox="1"/>
          <p:nvPr/>
        </p:nvSpPr>
        <p:spPr>
          <a:xfrm>
            <a:off x="1146303" y="4363979"/>
            <a:ext cx="2138294" cy="300082"/>
          </a:xfrm>
          <a:prstGeom prst="rect">
            <a:avLst/>
          </a:prstGeom>
          <a:noFill/>
        </p:spPr>
        <p:txBody>
          <a:bodyPr wrap="square" rtlCol="0">
            <a:spAutoFit/>
          </a:bodyPr>
          <a:lstStyle/>
          <a:p>
            <a:r>
              <a:rPr lang="en-US" dirty="0" smtClean="0"/>
              <a:t>Reference: Avaldes.com</a:t>
            </a:r>
            <a:endParaRPr lang="en-US" dirty="0"/>
          </a:p>
        </p:txBody>
      </p:sp>
      <p:sp>
        <p:nvSpPr>
          <p:cNvPr id="11" name="Rectangle 10"/>
          <p:cNvSpPr/>
          <p:nvPr/>
        </p:nvSpPr>
        <p:spPr>
          <a:xfrm>
            <a:off x="7852092" y="3513474"/>
            <a:ext cx="1079769" cy="5693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Unit Test</a:t>
            </a:r>
            <a:endParaRPr lang="en-US" dirty="0"/>
          </a:p>
        </p:txBody>
      </p:sp>
      <p:sp>
        <p:nvSpPr>
          <p:cNvPr id="12" name="Rectangle 11"/>
          <p:cNvSpPr/>
          <p:nvPr/>
        </p:nvSpPr>
        <p:spPr>
          <a:xfrm>
            <a:off x="5050108" y="3513474"/>
            <a:ext cx="1005649" cy="5693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Controller</a:t>
            </a:r>
            <a:endParaRPr lang="en-US" dirty="0"/>
          </a:p>
        </p:txBody>
      </p:sp>
      <p:sp>
        <p:nvSpPr>
          <p:cNvPr id="13" name="Rectangle 12"/>
          <p:cNvSpPr/>
          <p:nvPr/>
        </p:nvSpPr>
        <p:spPr>
          <a:xfrm>
            <a:off x="6240122" y="2607488"/>
            <a:ext cx="1261771" cy="51786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Whatever</a:t>
            </a:r>
            <a:endParaRPr lang="en-US" dirty="0"/>
          </a:p>
        </p:txBody>
      </p:sp>
      <p:pic>
        <p:nvPicPr>
          <p:cNvPr id="14" name="Picture 13"/>
          <p:cNvPicPr>
            <a:picLocks noChangeAspect="1"/>
          </p:cNvPicPr>
          <p:nvPr/>
        </p:nvPicPr>
        <p:blipFill>
          <a:blip r:embed="rId3"/>
          <a:stretch>
            <a:fillRect/>
          </a:stretch>
        </p:blipFill>
        <p:spPr>
          <a:xfrm>
            <a:off x="6476901" y="1457398"/>
            <a:ext cx="827588" cy="827588"/>
          </a:xfrm>
          <a:prstGeom prst="rect">
            <a:avLst/>
          </a:prstGeom>
        </p:spPr>
      </p:pic>
      <p:cxnSp>
        <p:nvCxnSpPr>
          <p:cNvPr id="16" name="Straight Connector 15"/>
          <p:cNvCxnSpPr>
            <a:stCxn id="7" idx="3"/>
          </p:cNvCxnSpPr>
          <p:nvPr/>
        </p:nvCxnSpPr>
        <p:spPr>
          <a:xfrm>
            <a:off x="6123853" y="1868908"/>
            <a:ext cx="421144" cy="228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219828" y="1855939"/>
            <a:ext cx="421144" cy="2284"/>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2" idx="0"/>
            <a:endCxn id="13" idx="1"/>
          </p:cNvCxnSpPr>
          <p:nvPr/>
        </p:nvCxnSpPr>
        <p:spPr>
          <a:xfrm flipV="1">
            <a:off x="5552933" y="2866421"/>
            <a:ext cx="687189" cy="64705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11" idx="0"/>
          </p:cNvCxnSpPr>
          <p:nvPr/>
        </p:nvCxnSpPr>
        <p:spPr>
          <a:xfrm>
            <a:off x="7501893" y="2884935"/>
            <a:ext cx="890084" cy="628539"/>
          </a:xfrm>
          <a:prstGeom prst="line">
            <a:avLst/>
          </a:prstGeom>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5179808" y="1713858"/>
            <a:ext cx="350196" cy="203689"/>
          </a:xfrm>
          <a:prstGeom prst="rect">
            <a:avLst/>
          </a:prstGeom>
          <a:solidFill>
            <a:schemeClr val="accent1">
              <a:alpha val="75000"/>
            </a:schemeClr>
          </a:solidFill>
          <a:ln>
            <a:solidFill>
              <a:schemeClr val="accent1">
                <a:shade val="50000"/>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5332208" y="1866258"/>
            <a:ext cx="350196" cy="203689"/>
          </a:xfrm>
          <a:prstGeom prst="rect">
            <a:avLst/>
          </a:prstGeom>
          <a:solidFill>
            <a:schemeClr val="accent1">
              <a:alpha val="75000"/>
            </a:schemeClr>
          </a:solidFill>
          <a:ln>
            <a:solidFill>
              <a:schemeClr val="accent1">
                <a:shade val="50000"/>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5484608" y="2018658"/>
            <a:ext cx="350196" cy="203689"/>
          </a:xfrm>
          <a:prstGeom prst="rect">
            <a:avLst/>
          </a:prstGeom>
          <a:solidFill>
            <a:schemeClr val="accent1">
              <a:alpha val="75000"/>
            </a:schemeClr>
          </a:solidFill>
          <a:ln>
            <a:solidFill>
              <a:schemeClr val="accent1">
                <a:shade val="50000"/>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7852092" y="1713858"/>
            <a:ext cx="882002" cy="20368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HTML</a:t>
            </a:r>
            <a:endParaRPr lang="en-US" dirty="0"/>
          </a:p>
        </p:txBody>
      </p:sp>
      <p:sp>
        <p:nvSpPr>
          <p:cNvPr id="39" name="Rectangle 38"/>
          <p:cNvSpPr/>
          <p:nvPr/>
        </p:nvSpPr>
        <p:spPr>
          <a:xfrm>
            <a:off x="7852092" y="2023323"/>
            <a:ext cx="882002" cy="20368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CSS</a:t>
            </a:r>
            <a:endParaRPr lang="en-US" dirty="0"/>
          </a:p>
        </p:txBody>
      </p:sp>
      <p:cxnSp>
        <p:nvCxnSpPr>
          <p:cNvPr id="44" name="Straight Connector 43"/>
          <p:cNvCxnSpPr/>
          <p:nvPr/>
        </p:nvCxnSpPr>
        <p:spPr>
          <a:xfrm>
            <a:off x="4435366" y="1084369"/>
            <a:ext cx="10510" cy="3091439"/>
          </a:xfrm>
          <a:prstGeom prst="line">
            <a:avLst/>
          </a:prstGeom>
          <a:ln w="15875" cmpd="sng">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1856748" y="745700"/>
            <a:ext cx="1177159" cy="400110"/>
          </a:xfrm>
          <a:prstGeom prst="rect">
            <a:avLst/>
          </a:prstGeom>
          <a:noFill/>
        </p:spPr>
        <p:txBody>
          <a:bodyPr wrap="square" rtlCol="0">
            <a:spAutoFit/>
          </a:bodyPr>
          <a:lstStyle/>
          <a:p>
            <a:r>
              <a:rPr lang="en-US" sz="2000" b="1" dirty="0" smtClean="0"/>
              <a:t>MVC</a:t>
            </a:r>
            <a:endParaRPr lang="en-US" sz="2000" b="1" dirty="0"/>
          </a:p>
        </p:txBody>
      </p:sp>
      <p:sp>
        <p:nvSpPr>
          <p:cNvPr id="46" name="TextBox 45"/>
          <p:cNvSpPr txBox="1"/>
          <p:nvPr/>
        </p:nvSpPr>
        <p:spPr>
          <a:xfrm>
            <a:off x="6438339" y="746538"/>
            <a:ext cx="1177159" cy="400110"/>
          </a:xfrm>
          <a:prstGeom prst="rect">
            <a:avLst/>
          </a:prstGeom>
          <a:noFill/>
        </p:spPr>
        <p:txBody>
          <a:bodyPr wrap="square" rtlCol="0">
            <a:spAutoFit/>
          </a:bodyPr>
          <a:lstStyle/>
          <a:p>
            <a:r>
              <a:rPr lang="en-US" sz="2000" b="1" dirty="0" smtClean="0"/>
              <a:t>MVW</a:t>
            </a:r>
            <a:endParaRPr lang="en-US" sz="2000" b="1" dirty="0"/>
          </a:p>
        </p:txBody>
      </p:sp>
    </p:spTree>
    <p:extLst>
      <p:ext uri="{BB962C8B-B14F-4D97-AF65-F5344CB8AC3E}">
        <p14:creationId xmlns:p14="http://schemas.microsoft.com/office/powerpoint/2010/main" val="13561500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smtClean="0"/>
              <a:t>Features of AngularJS</a:t>
            </a:r>
            <a:endParaRPr lang="en-US" dirty="0"/>
          </a:p>
        </p:txBody>
      </p:sp>
      <p:pic>
        <p:nvPicPr>
          <p:cNvPr id="37" name="Picture 36"/>
          <p:cNvPicPr>
            <a:picLocks noChangeAspect="1"/>
          </p:cNvPicPr>
          <p:nvPr/>
        </p:nvPicPr>
        <p:blipFill rotWithShape="1">
          <a:blip r:embed="rId2">
            <a:extLst>
              <a:ext uri="{28A0092B-C50C-407E-A947-70E740481C1C}">
                <a14:useLocalDpi xmlns:a14="http://schemas.microsoft.com/office/drawing/2010/main" val="0"/>
              </a:ext>
            </a:extLst>
          </a:blip>
          <a:srcRect b="27051"/>
          <a:stretch/>
        </p:blipFill>
        <p:spPr>
          <a:xfrm>
            <a:off x="2962300" y="824747"/>
            <a:ext cx="3234224" cy="3391593"/>
          </a:xfrm>
          <a:prstGeom prst="rect">
            <a:avLst/>
          </a:prstGeom>
        </p:spPr>
      </p:pic>
      <p:pic>
        <p:nvPicPr>
          <p:cNvPr id="38" name="Picture 37"/>
          <p:cNvPicPr>
            <a:picLocks noChangeAspect="1"/>
          </p:cNvPicPr>
          <p:nvPr/>
        </p:nvPicPr>
        <p:blipFill rotWithShape="1">
          <a:blip r:embed="rId2">
            <a:extLst>
              <a:ext uri="{28A0092B-C50C-407E-A947-70E740481C1C}">
                <a14:useLocalDpi xmlns:a14="http://schemas.microsoft.com/office/drawing/2010/main" val="0"/>
              </a:ext>
            </a:extLst>
          </a:blip>
          <a:srcRect t="73255" b="193"/>
          <a:stretch/>
        </p:blipFill>
        <p:spPr>
          <a:xfrm>
            <a:off x="3278212" y="4156074"/>
            <a:ext cx="2587576" cy="997154"/>
          </a:xfrm>
          <a:prstGeom prst="rect">
            <a:avLst/>
          </a:prstGeom>
        </p:spPr>
      </p:pic>
    </p:spTree>
    <p:extLst>
      <p:ext uri="{BB962C8B-B14F-4D97-AF65-F5344CB8AC3E}">
        <p14:creationId xmlns:p14="http://schemas.microsoft.com/office/powerpoint/2010/main" val="19861000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pPr marL="0" indent="0">
              <a:buNone/>
            </a:pPr>
            <a:r>
              <a:rPr lang="en-US" dirty="0" smtClean="0"/>
              <a:t>At the end of the session you will be able to learn:</a:t>
            </a:r>
            <a:endParaRPr lang="en-US" dirty="0"/>
          </a:p>
          <a:p>
            <a:r>
              <a:rPr lang="en-US" dirty="0" smtClean="0"/>
              <a:t>Why should we use AngularJS</a:t>
            </a:r>
          </a:p>
          <a:p>
            <a:r>
              <a:rPr lang="en-US" dirty="0" smtClean="0"/>
              <a:t>What is AngularJS</a:t>
            </a:r>
          </a:p>
          <a:p>
            <a:r>
              <a:rPr lang="en-US" dirty="0" smtClean="0"/>
              <a:t>MVC &amp; MVW Architecture</a:t>
            </a:r>
          </a:p>
          <a:p>
            <a:r>
              <a:rPr lang="en-US" dirty="0" smtClean="0"/>
              <a:t>AngularJS Features</a:t>
            </a:r>
          </a:p>
          <a:p>
            <a:r>
              <a:rPr lang="en-US" dirty="0" smtClean="0"/>
              <a:t>How to build a responsive single page application</a:t>
            </a:r>
          </a:p>
        </p:txBody>
      </p:sp>
    </p:spTree>
    <p:extLst>
      <p:ext uri="{BB962C8B-B14F-4D97-AF65-F5344CB8AC3E}">
        <p14:creationId xmlns:p14="http://schemas.microsoft.com/office/powerpoint/2010/main" val="17407394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10902" y="952702"/>
            <a:ext cx="5184843" cy="2916474"/>
          </a:xfrm>
          <a:prstGeom prst="rect">
            <a:avLst/>
          </a:prstGeom>
        </p:spPr>
      </p:pic>
    </p:spTree>
    <p:extLst>
      <p:ext uri="{BB962C8B-B14F-4D97-AF65-F5344CB8AC3E}">
        <p14:creationId xmlns:p14="http://schemas.microsoft.com/office/powerpoint/2010/main" val="3250337940"/>
      </p:ext>
    </p:extLst>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867524"/>
            <a:ext cx="3492522" cy="1661993"/>
          </a:xfrm>
          <a:prstGeom prst="rect">
            <a:avLst/>
          </a:prstGeom>
          <a:noFill/>
        </p:spPr>
        <p:txBody>
          <a:bodyPr wrap="square" rtlCol="0">
            <a:spAutoFit/>
          </a:bodyPr>
          <a:lstStyle/>
          <a:p>
            <a:pPr defTabSz="685783"/>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Steps to create an AngularJS Application</a:t>
            </a:r>
          </a:p>
          <a:p>
            <a:pPr marL="228600" indent="-228600" defTabSz="685783">
              <a:lnSpc>
                <a:spcPct val="150000"/>
              </a:lnSpc>
              <a:buFont typeface="+mj-lt"/>
              <a:buAutoNum type="arabicPeriod"/>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Include AngularJS</a:t>
            </a:r>
          </a:p>
          <a:p>
            <a:pPr marL="228600" indent="-228600" defTabSz="685783">
              <a:lnSpc>
                <a:spcPct val="150000"/>
              </a:lnSpc>
              <a:buFont typeface="+mj-lt"/>
              <a:buAutoNum type="arabicPeriod"/>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Bootstrap the App</a:t>
            </a:r>
          </a:p>
          <a:p>
            <a:pPr marL="228600" indent="-228600" defTabSz="685783">
              <a:lnSpc>
                <a:spcPct val="150000"/>
              </a:lnSpc>
              <a:buFont typeface="+mj-lt"/>
              <a:buAutoNum type="arabicPeriod"/>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Create </a:t>
            </a: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the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Controller</a:t>
            </a:r>
          </a:p>
          <a:p>
            <a:pPr marL="228600" indent="-228600" defTabSz="685783">
              <a:lnSpc>
                <a:spcPct val="150000"/>
              </a:lnSpc>
              <a:buFont typeface="+mj-lt"/>
              <a:buAutoNum type="arabicPeriod"/>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Create the View</a:t>
            </a:r>
          </a:p>
          <a:p>
            <a:pPr marL="228600" indent="-228600" defTabSz="685783">
              <a:lnSpc>
                <a:spcPct val="150000"/>
              </a:lnSpc>
              <a:buFont typeface="+mj-lt"/>
              <a:buAutoNum type="arabicPeriod"/>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Run the Application</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a:t>AngularJS: Your first program</a:t>
            </a:r>
          </a:p>
        </p:txBody>
      </p:sp>
      <p:pic>
        <p:nvPicPr>
          <p:cNvPr id="6" name="Picture 5"/>
          <p:cNvPicPr>
            <a:picLocks noChangeAspect="1"/>
          </p:cNvPicPr>
          <p:nvPr/>
        </p:nvPicPr>
        <p:blipFill>
          <a:blip r:embed="rId2"/>
          <a:stretch>
            <a:fillRect/>
          </a:stretch>
        </p:blipFill>
        <p:spPr>
          <a:xfrm>
            <a:off x="2297746" y="1246023"/>
            <a:ext cx="6527483" cy="256698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1257541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550" dirty="0"/>
              <a:t>Building </a:t>
            </a:r>
            <a:r>
              <a:rPr lang="en-US" sz="2550" dirty="0" smtClean="0"/>
              <a:t>Highly </a:t>
            </a:r>
            <a:r>
              <a:rPr lang="en-US" sz="2550" dirty="0"/>
              <a:t>R</a:t>
            </a:r>
            <a:r>
              <a:rPr lang="en-US" sz="2550" dirty="0" smtClean="0"/>
              <a:t>esponsive </a:t>
            </a:r>
            <a:r>
              <a:rPr lang="en-US" sz="2550" dirty="0"/>
              <a:t>Single Page Application </a:t>
            </a:r>
          </a:p>
        </p:txBody>
      </p:sp>
      <p:sp>
        <p:nvSpPr>
          <p:cNvPr id="3" name="Content Placeholder 2"/>
          <p:cNvSpPr>
            <a:spLocks noGrp="1"/>
          </p:cNvSpPr>
          <p:nvPr>
            <p:ph idx="1"/>
          </p:nvPr>
        </p:nvSpPr>
        <p:spPr>
          <a:xfrm>
            <a:off x="457200" y="780670"/>
            <a:ext cx="8297186" cy="4061673"/>
          </a:xfrm>
        </p:spPr>
        <p:txBody>
          <a:bodyPr>
            <a:normAutofit lnSpcReduction="10000"/>
          </a:bodyPr>
          <a:lstStyle/>
          <a:p>
            <a:pPr algn="l"/>
            <a:r>
              <a:rPr lang="en-IN" dirty="0" err="1" smtClean="0">
                <a:solidFill>
                  <a:srgbClr val="0070C0"/>
                </a:solidFill>
              </a:rPr>
              <a:t>Usecase</a:t>
            </a:r>
            <a:r>
              <a:rPr lang="en-IN" dirty="0" smtClean="0">
                <a:solidFill>
                  <a:srgbClr val="0070C0"/>
                </a:solidFill>
              </a:rPr>
              <a:t> </a:t>
            </a:r>
            <a:r>
              <a:rPr lang="en-IN" dirty="0"/>
              <a:t>: </a:t>
            </a:r>
            <a:r>
              <a:rPr lang="en-IN" dirty="0" smtClean="0"/>
              <a:t>Build </a:t>
            </a:r>
            <a:r>
              <a:rPr lang="en-IN" dirty="0"/>
              <a:t>a User Management Application</a:t>
            </a:r>
          </a:p>
          <a:p>
            <a:pPr algn="l"/>
            <a:r>
              <a:rPr lang="en-IN" dirty="0" smtClean="0">
                <a:solidFill>
                  <a:srgbClr val="0070C0"/>
                </a:solidFill>
              </a:rPr>
              <a:t>Prerequisite</a:t>
            </a:r>
            <a:r>
              <a:rPr lang="en-IN" dirty="0" smtClean="0"/>
              <a:t> :</a:t>
            </a:r>
            <a:endParaRPr lang="en-IN" dirty="0"/>
          </a:p>
          <a:p>
            <a:pPr lvl="1" algn="l"/>
            <a:r>
              <a:rPr lang="en-IN" dirty="0"/>
              <a:t>Text Editor (sublime or </a:t>
            </a:r>
            <a:r>
              <a:rPr lang="en-IN" dirty="0" err="1"/>
              <a:t>notepadd</a:t>
            </a:r>
            <a:r>
              <a:rPr lang="en-IN" dirty="0"/>
              <a:t> ++)</a:t>
            </a:r>
          </a:p>
          <a:p>
            <a:pPr lvl="1" algn="l"/>
            <a:r>
              <a:rPr lang="en-IN" dirty="0"/>
              <a:t>Latest browser (Firefox or Chrome)</a:t>
            </a:r>
          </a:p>
          <a:p>
            <a:pPr lvl="1" algn="l"/>
            <a:r>
              <a:rPr lang="en-IN" dirty="0"/>
              <a:t>Installed </a:t>
            </a:r>
            <a:r>
              <a:rPr lang="en-IN" dirty="0" err="1"/>
              <a:t>NodeJS</a:t>
            </a:r>
            <a:r>
              <a:rPr lang="en-IN" dirty="0"/>
              <a:t> (server)</a:t>
            </a:r>
          </a:p>
          <a:p>
            <a:pPr lvl="1" algn="l"/>
            <a:r>
              <a:rPr lang="en-IN" dirty="0"/>
              <a:t>Mongo (To store </a:t>
            </a:r>
            <a:r>
              <a:rPr lang="en-IN" dirty="0" err="1"/>
              <a:t>userinfo</a:t>
            </a:r>
            <a:r>
              <a:rPr lang="en-IN" dirty="0"/>
              <a:t>)</a:t>
            </a:r>
          </a:p>
          <a:p>
            <a:r>
              <a:rPr lang="en-IN" dirty="0">
                <a:solidFill>
                  <a:srgbClr val="0070C0"/>
                </a:solidFill>
              </a:rPr>
              <a:t>Project</a:t>
            </a:r>
            <a:r>
              <a:rPr lang="en-IN" dirty="0"/>
              <a:t> </a:t>
            </a:r>
            <a:r>
              <a:rPr lang="en-IN" dirty="0">
                <a:solidFill>
                  <a:srgbClr val="0070C0"/>
                </a:solidFill>
              </a:rPr>
              <a:t>Specifications</a:t>
            </a:r>
            <a:r>
              <a:rPr lang="en-IN" dirty="0"/>
              <a:t> :</a:t>
            </a:r>
          </a:p>
          <a:p>
            <a:pPr lvl="1"/>
            <a:r>
              <a:rPr lang="en-IN" dirty="0"/>
              <a:t>Login to the Application</a:t>
            </a:r>
          </a:p>
          <a:p>
            <a:pPr lvl="1"/>
            <a:r>
              <a:rPr lang="en-IN" dirty="0"/>
              <a:t>Create a new user</a:t>
            </a:r>
          </a:p>
          <a:p>
            <a:pPr lvl="1"/>
            <a:r>
              <a:rPr lang="en-IN" dirty="0"/>
              <a:t>View Users List</a:t>
            </a:r>
          </a:p>
          <a:p>
            <a:pPr lvl="1"/>
            <a:r>
              <a:rPr lang="en-IN" dirty="0"/>
              <a:t>Update a existing user</a:t>
            </a:r>
          </a:p>
          <a:p>
            <a:pPr lvl="1"/>
            <a:r>
              <a:rPr lang="en-IN" dirty="0"/>
              <a:t>Delete user</a:t>
            </a:r>
          </a:p>
          <a:p>
            <a:pPr lvl="1"/>
            <a:r>
              <a:rPr lang="en-IN" dirty="0" err="1"/>
              <a:t>Signout</a:t>
            </a:r>
            <a:endParaRPr lang="en-IN" dirty="0"/>
          </a:p>
          <a:p>
            <a:pPr algn="l"/>
            <a:endParaRPr lang="en-US" dirty="0"/>
          </a:p>
        </p:txBody>
      </p:sp>
    </p:spTree>
    <p:extLst>
      <p:ext uri="{BB962C8B-B14F-4D97-AF65-F5344CB8AC3E}">
        <p14:creationId xmlns:p14="http://schemas.microsoft.com/office/powerpoint/2010/main" val="7961024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7275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Elbow Connector 8"/>
          <p:cNvCxnSpPr>
            <a:stCxn id="5" idx="2"/>
            <a:endCxn id="6" idx="1"/>
          </p:cNvCxnSpPr>
          <p:nvPr/>
        </p:nvCxnSpPr>
        <p:spPr>
          <a:xfrm rot="16200000" flipH="1">
            <a:off x="2742945" y="3238040"/>
            <a:ext cx="1509409" cy="1054757"/>
          </a:xfrm>
          <a:prstGeom prst="bentConnector2">
            <a:avLst/>
          </a:prstGeom>
          <a:ln w="15875"/>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548450" y="1653702"/>
            <a:ext cx="1875686" cy="1357013"/>
            <a:chOff x="1392808" y="642026"/>
            <a:chExt cx="3994368" cy="3156630"/>
          </a:xfrm>
        </p:grpSpPr>
        <p:sp>
          <p:nvSpPr>
            <p:cNvPr id="4" name="Rounded Rectangle 3"/>
            <p:cNvSpPr/>
            <p:nvPr/>
          </p:nvSpPr>
          <p:spPr>
            <a:xfrm>
              <a:off x="1429966" y="2347369"/>
              <a:ext cx="1682885" cy="49286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smtClean="0"/>
                <a:t>SPA</a:t>
              </a:r>
              <a:endParaRPr lang="en-US" sz="1000" dirty="0"/>
            </a:p>
          </p:txBody>
        </p:sp>
        <p:sp>
          <p:nvSpPr>
            <p:cNvPr id="5" name="Rounded Rectangle 4"/>
            <p:cNvSpPr/>
            <p:nvPr/>
          </p:nvSpPr>
          <p:spPr>
            <a:xfrm>
              <a:off x="3611629" y="3289575"/>
              <a:ext cx="1618034" cy="50908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smtClean="0"/>
                <a:t>AngularJS</a:t>
              </a:r>
              <a:endParaRPr lang="en-US" sz="1000" dirty="0"/>
            </a:p>
          </p:txBody>
        </p:sp>
        <p:cxnSp>
          <p:nvCxnSpPr>
            <p:cNvPr id="7" name="Elbow Connector 6"/>
            <p:cNvCxnSpPr>
              <a:stCxn id="4" idx="2"/>
              <a:endCxn id="5" idx="1"/>
            </p:cNvCxnSpPr>
            <p:nvPr/>
          </p:nvCxnSpPr>
          <p:spPr>
            <a:xfrm rot="16200000" flipH="1">
              <a:off x="2589580" y="2522066"/>
              <a:ext cx="703879" cy="1340220"/>
            </a:xfrm>
            <a:prstGeom prst="bentConnector2">
              <a:avLst/>
            </a:prstGeom>
            <a:ln w="15875"/>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66731" y="642026"/>
              <a:ext cx="1781584" cy="1781584"/>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92808" y="1725885"/>
              <a:ext cx="659728" cy="658813"/>
            </a:xfrm>
            <a:prstGeom prst="rect">
              <a:avLst/>
            </a:prstGeom>
          </p:spPr>
        </p:pic>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89955" y="2502472"/>
              <a:ext cx="811532" cy="810406"/>
            </a:xfrm>
            <a:prstGeom prst="rect">
              <a:avLst/>
            </a:prstGeom>
          </p:spPr>
        </p:pic>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92483" y="2347369"/>
              <a:ext cx="994693" cy="994693"/>
            </a:xfrm>
            <a:prstGeom prst="rect">
              <a:avLst/>
            </a:prstGeom>
          </p:spPr>
        </p:pic>
      </p:grpSp>
      <p:pic>
        <p:nvPicPr>
          <p:cNvPr id="16" name="Picture 1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85200" y="3445221"/>
            <a:ext cx="929465" cy="928176"/>
          </a:xfrm>
          <a:prstGeom prst="rect">
            <a:avLst/>
          </a:prstGeom>
        </p:spPr>
      </p:pic>
      <p:sp>
        <p:nvSpPr>
          <p:cNvPr id="6" name="Rounded Rectangle 5"/>
          <p:cNvSpPr/>
          <p:nvPr/>
        </p:nvSpPr>
        <p:spPr>
          <a:xfrm>
            <a:off x="4025028" y="4263962"/>
            <a:ext cx="1699098" cy="51232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err="1" smtClean="0"/>
              <a:t>TakeAway</a:t>
            </a:r>
            <a:endParaRPr lang="en-US" b="1" dirty="0"/>
          </a:p>
        </p:txBody>
      </p:sp>
      <p:pic>
        <p:nvPicPr>
          <p:cNvPr id="17" name="Picture 1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4308" y="700391"/>
            <a:ext cx="3007385" cy="3007385"/>
          </a:xfrm>
          <a:prstGeom prst="rect">
            <a:avLst/>
          </a:prstGeom>
        </p:spPr>
      </p:pic>
      <p:sp>
        <p:nvSpPr>
          <p:cNvPr id="18"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a:t>AngularJS: Your first program</a:t>
            </a:r>
          </a:p>
        </p:txBody>
      </p:sp>
    </p:spTree>
    <p:extLst>
      <p:ext uri="{BB962C8B-B14F-4D97-AF65-F5344CB8AC3E}">
        <p14:creationId xmlns:p14="http://schemas.microsoft.com/office/powerpoint/2010/main" val="372795573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91903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1805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65130" y="925567"/>
            <a:ext cx="4845269" cy="2725464"/>
          </a:xfrm>
          <a:prstGeom prst="rect">
            <a:avLst/>
          </a:prstGeom>
        </p:spPr>
      </p:pic>
    </p:spTree>
    <p:extLst>
      <p:ext uri="{BB962C8B-B14F-4D97-AF65-F5344CB8AC3E}">
        <p14:creationId xmlns:p14="http://schemas.microsoft.com/office/powerpoint/2010/main" val="2439869050"/>
      </p:ext>
    </p:extLst>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smtClean="0"/>
              <a:t>Challenges </a:t>
            </a:r>
            <a:r>
              <a:rPr lang="en-US" dirty="0"/>
              <a:t>of Web Development</a:t>
            </a:r>
          </a:p>
        </p:txBody>
      </p:sp>
      <p:pic>
        <p:nvPicPr>
          <p:cNvPr id="1026" name="Picture 2" descr="http://assets01.blog.usabilla.com/wp-content/uploads/44.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4329" y="1274229"/>
            <a:ext cx="2119168" cy="119714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514305" y="660681"/>
            <a:ext cx="2079216" cy="646331"/>
          </a:xfrm>
          <a:prstGeom prst="rect">
            <a:avLst/>
          </a:prstGeom>
        </p:spPr>
        <p:txBody>
          <a:bodyPr wrap="square">
            <a:spAutoFit/>
          </a:bodyPr>
          <a:lstStyle/>
          <a:p>
            <a:pPr lvl="0" algn="ctr"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Responsiveness with different devices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915801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smtClean="0"/>
              <a:t>Challenges </a:t>
            </a:r>
            <a:r>
              <a:rPr lang="en-US" dirty="0"/>
              <a:t>of Web Development</a:t>
            </a:r>
          </a:p>
        </p:txBody>
      </p:sp>
      <p:pic>
        <p:nvPicPr>
          <p:cNvPr id="1026" name="Picture 2" descr="http://assets01.blog.usabilla.com/wp-content/uploads/44.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4329" y="1274229"/>
            <a:ext cx="2119168" cy="119714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514305" y="660681"/>
            <a:ext cx="2079216" cy="646331"/>
          </a:xfrm>
          <a:prstGeom prst="rect">
            <a:avLst/>
          </a:prstGeom>
        </p:spPr>
        <p:txBody>
          <a:bodyPr wrap="square">
            <a:spAutoFit/>
          </a:bodyPr>
          <a:lstStyle/>
          <a:p>
            <a:pPr lvl="0" algn="ctr"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Responsiveness with different devices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6505613" y="716804"/>
            <a:ext cx="2286000" cy="369332"/>
          </a:xfrm>
          <a:prstGeom prst="rect">
            <a:avLst/>
          </a:prstGeom>
        </p:spPr>
        <p:txBody>
          <a:bodyPr wrap="square">
            <a:spAutoFit/>
          </a:bodyPr>
          <a:lstStyle/>
          <a:p>
            <a:pPr lvl="0" algn="just" defTabSz="685783">
              <a:lnSpc>
                <a:spcPct val="150000"/>
              </a:lnSpc>
              <a:buClr>
                <a:srgbClr val="262626"/>
              </a:buCl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Diverse User Preferences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13762" y="1189030"/>
            <a:ext cx="2139447" cy="1506369"/>
          </a:xfrm>
          <a:prstGeom prst="rect">
            <a:avLst/>
          </a:prstGeom>
        </p:spPr>
      </p:pic>
    </p:spTree>
    <p:extLst>
      <p:ext uri="{BB962C8B-B14F-4D97-AF65-F5344CB8AC3E}">
        <p14:creationId xmlns:p14="http://schemas.microsoft.com/office/powerpoint/2010/main" val="15540894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smtClean="0"/>
              <a:t>Challenges </a:t>
            </a:r>
            <a:r>
              <a:rPr lang="en-US" dirty="0"/>
              <a:t>of Web Development</a:t>
            </a:r>
          </a:p>
        </p:txBody>
      </p:sp>
      <p:pic>
        <p:nvPicPr>
          <p:cNvPr id="1026" name="Picture 2" descr="http://assets01.blog.usabilla.com/wp-content/uploads/44.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4329" y="1274229"/>
            <a:ext cx="2119168" cy="119714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514305" y="660681"/>
            <a:ext cx="2079216" cy="646331"/>
          </a:xfrm>
          <a:prstGeom prst="rect">
            <a:avLst/>
          </a:prstGeom>
        </p:spPr>
        <p:txBody>
          <a:bodyPr wrap="square">
            <a:spAutoFit/>
          </a:bodyPr>
          <a:lstStyle/>
          <a:p>
            <a:pPr lvl="0" algn="ctr"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Responsiveness with different devices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6505613" y="716804"/>
            <a:ext cx="2286000" cy="369332"/>
          </a:xfrm>
          <a:prstGeom prst="rect">
            <a:avLst/>
          </a:prstGeom>
        </p:spPr>
        <p:txBody>
          <a:bodyPr wrap="square">
            <a:spAutoFit/>
          </a:bodyPr>
          <a:lstStyle/>
          <a:p>
            <a:pPr lvl="0" algn="just" defTabSz="685783">
              <a:lnSpc>
                <a:spcPct val="150000"/>
              </a:lnSpc>
              <a:buClr>
                <a:srgbClr val="262626"/>
              </a:buCl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Diverse User Preferences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13762" y="1189030"/>
            <a:ext cx="2139447" cy="1506369"/>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2903" y="3231399"/>
            <a:ext cx="1965206" cy="1473234"/>
          </a:xfrm>
          <a:prstGeom prst="rect">
            <a:avLst/>
          </a:prstGeom>
        </p:spPr>
      </p:pic>
      <p:sp>
        <p:nvSpPr>
          <p:cNvPr id="13" name="Rectangle 12"/>
          <p:cNvSpPr/>
          <p:nvPr/>
        </p:nvSpPr>
        <p:spPr>
          <a:xfrm>
            <a:off x="322473" y="2590671"/>
            <a:ext cx="2462880" cy="646331"/>
          </a:xfrm>
          <a:prstGeom prst="rect">
            <a:avLst/>
          </a:prstGeom>
        </p:spPr>
        <p:txBody>
          <a:bodyPr wrap="square">
            <a:spAutoFit/>
          </a:bodyPr>
          <a:lstStyle/>
          <a:p>
            <a:pPr lvl="0" algn="ctr"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Agility to server new requests with enterprise standards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418207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smtClean="0"/>
              <a:t>Challenges </a:t>
            </a:r>
            <a:r>
              <a:rPr lang="en-US" dirty="0"/>
              <a:t>of Web Development</a:t>
            </a:r>
          </a:p>
        </p:txBody>
      </p:sp>
      <p:pic>
        <p:nvPicPr>
          <p:cNvPr id="1026" name="Picture 2" descr="http://assets01.blog.usabilla.com/wp-content/uploads/44.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4329" y="1274229"/>
            <a:ext cx="2119168" cy="119714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514305" y="660681"/>
            <a:ext cx="2079216" cy="646331"/>
          </a:xfrm>
          <a:prstGeom prst="rect">
            <a:avLst/>
          </a:prstGeom>
        </p:spPr>
        <p:txBody>
          <a:bodyPr wrap="square">
            <a:spAutoFit/>
          </a:bodyPr>
          <a:lstStyle/>
          <a:p>
            <a:pPr lvl="0" algn="ctr"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Responsiveness with different devices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6505613" y="716804"/>
            <a:ext cx="2286000" cy="369332"/>
          </a:xfrm>
          <a:prstGeom prst="rect">
            <a:avLst/>
          </a:prstGeom>
        </p:spPr>
        <p:txBody>
          <a:bodyPr wrap="square">
            <a:spAutoFit/>
          </a:bodyPr>
          <a:lstStyle/>
          <a:p>
            <a:pPr lvl="0" algn="just" defTabSz="685783">
              <a:lnSpc>
                <a:spcPct val="150000"/>
              </a:lnSpc>
              <a:buClr>
                <a:srgbClr val="262626"/>
              </a:buCl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Diverse User Preferences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6820988" y="2709970"/>
            <a:ext cx="2470826" cy="369332"/>
          </a:xfrm>
          <a:prstGeom prst="rect">
            <a:avLst/>
          </a:prstGeom>
        </p:spPr>
        <p:txBody>
          <a:bodyPr wrap="square">
            <a:spAutoFit/>
          </a:bodyPr>
          <a:lstStyle/>
          <a:p>
            <a:pPr lvl="0" algn="just"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Multiple Skill Sets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13762" y="1189030"/>
            <a:ext cx="2139447" cy="1506369"/>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2903" y="3231399"/>
            <a:ext cx="1965206" cy="1473234"/>
          </a:xfrm>
          <a:prstGeom prst="rect">
            <a:avLst/>
          </a:prstGeom>
        </p:spPr>
      </p:pic>
      <p:sp>
        <p:nvSpPr>
          <p:cNvPr id="13" name="Rectangle 12"/>
          <p:cNvSpPr/>
          <p:nvPr/>
        </p:nvSpPr>
        <p:spPr>
          <a:xfrm>
            <a:off x="322473" y="2590671"/>
            <a:ext cx="2462880" cy="646331"/>
          </a:xfrm>
          <a:prstGeom prst="rect">
            <a:avLst/>
          </a:prstGeom>
        </p:spPr>
        <p:txBody>
          <a:bodyPr wrap="square">
            <a:spAutoFit/>
          </a:bodyPr>
          <a:lstStyle/>
          <a:p>
            <a:pPr lvl="0" algn="ctr"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Agility to server new requests with enterprise standards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75607" y="3098606"/>
            <a:ext cx="1770908" cy="1680452"/>
          </a:xfrm>
          <a:prstGeom prst="rect">
            <a:avLst/>
          </a:prstGeom>
        </p:spPr>
      </p:pic>
    </p:spTree>
    <p:extLst>
      <p:ext uri="{BB962C8B-B14F-4D97-AF65-F5344CB8AC3E}">
        <p14:creationId xmlns:p14="http://schemas.microsoft.com/office/powerpoint/2010/main" val="7347062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77296" y="160775"/>
            <a:ext cx="7886700" cy="516428"/>
          </a:xfrm>
          <a:prstGeom prst="rect">
            <a:avLst/>
          </a:prstGeom>
        </p:spPr>
        <p:txBody>
          <a:bodyPr/>
          <a:lstStyle>
            <a:lvl1pPr algn="l" defTabSz="914378" rtl="0" eaLnBrk="1" latinLnBrk="0" hangingPunct="1">
              <a:spcBef>
                <a:spcPct val="0"/>
              </a:spcBef>
              <a:buNone/>
              <a:defRPr lang="en-US" sz="2600" b="0" kern="1200" dirty="0">
                <a:solidFill>
                  <a:schemeClr val="tx1"/>
                </a:solidFill>
                <a:latin typeface="+mj-lt"/>
                <a:ea typeface="+mj-ea"/>
                <a:cs typeface="+mj-cs"/>
              </a:defRPr>
            </a:lvl1pPr>
          </a:lstStyle>
          <a:p>
            <a:r>
              <a:rPr lang="en-US" dirty="0" smtClean="0"/>
              <a:t>Challenges </a:t>
            </a:r>
            <a:r>
              <a:rPr lang="en-US" dirty="0"/>
              <a:t>of Web Development</a:t>
            </a:r>
          </a:p>
        </p:txBody>
      </p:sp>
      <p:pic>
        <p:nvPicPr>
          <p:cNvPr id="1026" name="Picture 2" descr="http://assets01.blog.usabilla.com/wp-content/uploads/44.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4329" y="1274229"/>
            <a:ext cx="2119168" cy="119714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514305" y="660681"/>
            <a:ext cx="2079216" cy="646331"/>
          </a:xfrm>
          <a:prstGeom prst="rect">
            <a:avLst/>
          </a:prstGeom>
        </p:spPr>
        <p:txBody>
          <a:bodyPr wrap="square">
            <a:spAutoFit/>
          </a:bodyPr>
          <a:lstStyle/>
          <a:p>
            <a:pPr lvl="0" algn="ctr"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Responsiveness with different devices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6505613" y="716804"/>
            <a:ext cx="2286000" cy="369332"/>
          </a:xfrm>
          <a:prstGeom prst="rect">
            <a:avLst/>
          </a:prstGeom>
        </p:spPr>
        <p:txBody>
          <a:bodyPr wrap="square">
            <a:spAutoFit/>
          </a:bodyPr>
          <a:lstStyle/>
          <a:p>
            <a:pPr lvl="0" algn="just" defTabSz="685783">
              <a:lnSpc>
                <a:spcPct val="150000"/>
              </a:lnSpc>
              <a:buClr>
                <a:srgbClr val="262626"/>
              </a:buCl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Diverse User Preferences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6820988" y="2709970"/>
            <a:ext cx="2470826" cy="369332"/>
          </a:xfrm>
          <a:prstGeom prst="rect">
            <a:avLst/>
          </a:prstGeom>
        </p:spPr>
        <p:txBody>
          <a:bodyPr wrap="square">
            <a:spAutoFit/>
          </a:bodyPr>
          <a:lstStyle/>
          <a:p>
            <a:pPr lvl="0" algn="just"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Multiple Skill Sets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13762" y="1189030"/>
            <a:ext cx="2139447" cy="1506369"/>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2903" y="3231399"/>
            <a:ext cx="1965206" cy="1473234"/>
          </a:xfrm>
          <a:prstGeom prst="rect">
            <a:avLst/>
          </a:prstGeom>
        </p:spPr>
      </p:pic>
      <p:sp>
        <p:nvSpPr>
          <p:cNvPr id="13" name="Rectangle 12"/>
          <p:cNvSpPr/>
          <p:nvPr/>
        </p:nvSpPr>
        <p:spPr>
          <a:xfrm>
            <a:off x="322473" y="2590671"/>
            <a:ext cx="2462880" cy="646331"/>
          </a:xfrm>
          <a:prstGeom prst="rect">
            <a:avLst/>
          </a:prstGeom>
        </p:spPr>
        <p:txBody>
          <a:bodyPr wrap="square">
            <a:spAutoFit/>
          </a:bodyPr>
          <a:lstStyle/>
          <a:p>
            <a:pPr lvl="0" algn="ctr" defTabSz="685783">
              <a:lnSpc>
                <a:spcPct val="150000"/>
              </a:lnSpc>
              <a:buClr>
                <a:srgbClr val="262626"/>
              </a:buCl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Agility to server new requests with enterprise standards</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75607" y="3098606"/>
            <a:ext cx="1770908" cy="1680452"/>
          </a:xfrm>
          <a:prstGeom prst="rect">
            <a:avLst/>
          </a:prstGeom>
        </p:spPr>
      </p:pic>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66181" y="1555003"/>
            <a:ext cx="2717665" cy="2717665"/>
          </a:xfrm>
          <a:prstGeom prst="rect">
            <a:avLst/>
          </a:prstGeom>
        </p:spPr>
      </p:pic>
      <p:sp>
        <p:nvSpPr>
          <p:cNvPr id="17" name="Rectangle 16"/>
          <p:cNvSpPr/>
          <p:nvPr/>
        </p:nvSpPr>
        <p:spPr>
          <a:xfrm>
            <a:off x="3343413" y="901470"/>
            <a:ext cx="2392519" cy="878702"/>
          </a:xfrm>
          <a:prstGeom prst="rect">
            <a:avLst/>
          </a:prstGeom>
        </p:spPr>
        <p:txBody>
          <a:bodyPr wrap="square">
            <a:spAutoFit/>
          </a:bodyPr>
          <a:lstStyle/>
          <a:p>
            <a:pPr lvl="0" algn="ctr" defTabSz="685783">
              <a:lnSpc>
                <a:spcPct val="150000"/>
              </a:lnSpc>
              <a:buClr>
                <a:srgbClr val="262626"/>
              </a:buClr>
            </a:pPr>
            <a:r>
              <a:rPr lang="en-US" sz="1800" b="1" dirty="0" smtClean="0">
                <a:solidFill>
                  <a:srgbClr val="0070C0"/>
                </a:solidFill>
                <a:latin typeface="Tw Cen MT" panose="020B0602020104020603" pitchFamily="34" charset="0"/>
                <a:ea typeface="Tahoma" panose="020B0604030504040204" pitchFamily="34" charset="0"/>
                <a:cs typeface="Tahoma" panose="020B0604030504040204" pitchFamily="34" charset="0"/>
              </a:rPr>
              <a:t>AngularJS will solve these problems</a:t>
            </a:r>
            <a:endParaRPr lang="en-IN" sz="1800" b="1" dirty="0">
              <a:solidFill>
                <a:srgbClr val="262626"/>
              </a:solidFill>
              <a:latin typeface="Tw Cen MT" panose="020B0602020104020603"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46358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60706" y="1098010"/>
            <a:ext cx="5583677" cy="3140818"/>
          </a:xfrm>
          <a:prstGeom prst="rect">
            <a:avLst/>
          </a:prstGeom>
        </p:spPr>
      </p:pic>
    </p:spTree>
    <p:extLst>
      <p:ext uri="{BB962C8B-B14F-4D97-AF65-F5344CB8AC3E}">
        <p14:creationId xmlns:p14="http://schemas.microsoft.com/office/powerpoint/2010/main" val="2941359492"/>
      </p:ext>
    </p:extLst>
  </p:cSld>
  <p:clrMapOvr>
    <a:masterClrMapping/>
  </p:clrMapOvr>
  <p:transition spd="slow"/>
  <p:timing>
    <p:tnLst>
      <p:par>
        <p:cTn id="1" dur="indefinite" restart="never" nodeType="tmRoot"/>
      </p:par>
    </p:tnLst>
  </p:timing>
</p:sld>
</file>

<file path=ppt/theme/theme1.xml><?xml version="1.0" encoding="utf-8"?>
<a:theme xmlns:a="http://schemas.openxmlformats.org/drawingml/2006/main" name="Brain4ce_course_template">
  <a:themeElements>
    <a:clrScheme name="Fresh">
      <a:dk1>
        <a:srgbClr val="262626"/>
      </a:dk1>
      <a:lt1>
        <a:sysClr val="window" lastClr="FFFFFF"/>
      </a:lt1>
      <a:dk2>
        <a:srgbClr val="595959"/>
      </a:dk2>
      <a:lt2>
        <a:srgbClr val="EEECE1"/>
      </a:lt2>
      <a:accent1>
        <a:srgbClr val="F4891E"/>
      </a:accent1>
      <a:accent2>
        <a:srgbClr val="7BCF27"/>
      </a:accent2>
      <a:accent3>
        <a:srgbClr val="9BBB59"/>
      </a:accent3>
      <a:accent4>
        <a:srgbClr val="00B0F0"/>
      </a:accent4>
      <a:accent5>
        <a:srgbClr val="4BACC6"/>
      </a:accent5>
      <a:accent6>
        <a:srgbClr val="F79646"/>
      </a:accent6>
      <a:hlink>
        <a:srgbClr val="00B0F0"/>
      </a:hlink>
      <a:folHlink>
        <a:srgbClr val="F4891E"/>
      </a:folHlink>
    </a:clrScheme>
    <a:fontScheme name="Custom 7">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Webinar EdurekaTemplate" id="{452A3A16-C0C5-41A8-9027-3FB0E2E247B2}" vid="{95E9C04D-E104-4D45-BFF2-79ABBB5D25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Webinar EdurekaTemplate</Template>
  <TotalTime>2006</TotalTime>
  <Words>466</Words>
  <Application>Microsoft Office PowerPoint</Application>
  <PresentationFormat>On-screen Show (16:9)</PresentationFormat>
  <Paragraphs>99</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Castellar</vt:lpstr>
      <vt:lpstr>Symbol</vt:lpstr>
      <vt:lpstr>Tahoma</vt:lpstr>
      <vt:lpstr>Tw Cen MT</vt:lpstr>
      <vt:lpstr>Brain4ce_course_template</vt:lpstr>
      <vt:lpstr>PowerPoint Presentation</vt:lpstr>
      <vt:lpstr>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AngularJS?</vt:lpstr>
      <vt:lpstr>What is AngularJS a/c to Misko Hevery ?</vt:lpstr>
      <vt:lpstr>Big Brands Using AngularJS</vt:lpstr>
      <vt:lpstr>Big Brands Using AngularJS</vt:lpstr>
      <vt:lpstr>PowerPoint Presentation</vt:lpstr>
      <vt:lpstr>SINGLE PAGE APPLICATION</vt:lpstr>
      <vt:lpstr>RESPONSIVE SINGLE PAGE APPLICATION</vt:lpstr>
      <vt:lpstr>PowerPoint Presentation</vt:lpstr>
      <vt:lpstr>MVC &amp; MVW Way of AngularJS</vt:lpstr>
      <vt:lpstr>PowerPoint Presentation</vt:lpstr>
      <vt:lpstr>PowerPoint Presentation</vt:lpstr>
      <vt:lpstr>PowerPoint Presentation</vt:lpstr>
      <vt:lpstr>Building Highly Responsive Single Page Application </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Komala</dc:creator>
  <cp:lastModifiedBy>Awanish</cp:lastModifiedBy>
  <cp:revision>176</cp:revision>
  <dcterms:created xsi:type="dcterms:W3CDTF">2015-04-07T13:08:00Z</dcterms:created>
  <dcterms:modified xsi:type="dcterms:W3CDTF">2015-07-30T09:57:24Z</dcterms:modified>
</cp:coreProperties>
</file>